
<file path=[Content_Types].xml><?xml version="1.0" encoding="utf-8"?>
<Types xmlns="http://schemas.openxmlformats.org/package/2006/content-types">
  <Default Extension="jpeg" ContentType="image/jpeg"/>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3" r:id="rId5"/>
    <p:sldId id="265" r:id="rId6"/>
    <p:sldId id="264" r:id="rId7"/>
    <p:sldId id="268" r:id="rId8"/>
    <p:sldId id="269" r:id="rId9"/>
    <p:sldId id="270" r:id="rId10"/>
    <p:sldId id="272" r:id="rId11"/>
    <p:sldId id="273" r:id="rId12"/>
    <p:sldId id="274" r:id="rId13"/>
    <p:sldId id="275" r:id="rId14"/>
    <p:sldId id="261" r:id="rId15"/>
    <p:sldId id="276" r:id="rId16"/>
    <p:sldId id="262" r:id="rId17"/>
    <p:sldId id="277" r:id="rId18"/>
    <p:sldId id="279" r:id="rId19"/>
    <p:sldId id="281" r:id="rId20"/>
    <p:sldId id="282" r:id="rId21"/>
    <p:sldId id="283" r:id="rId22"/>
    <p:sldId id="285" r:id="rId23"/>
    <p:sldId id="286" r:id="rId24"/>
    <p:sldId id="284" r:id="rId25"/>
    <p:sldId id="257" r:id="rId26"/>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snapToGrid="0">
      <p:cViewPr varScale="1">
        <p:scale>
          <a:sx n="159" d="100"/>
          <a:sy n="159" d="100"/>
        </p:scale>
        <p:origin x="306"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jpeg>
</file>

<file path=ppt/media/image6.png>
</file>

<file path=ppt/media/image7.png>
</file>

<file path=ppt/media/image8.png>
</file>

<file path=ppt/media/image9.png>
</file>

<file path=ppt/media/media1.mk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7C70780-D1D2-9AE9-0BEF-ADF90ECB9E6D}"/>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8343CAD8-7007-339E-AECE-57BA73A233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5BA3FEC9-5FA7-9262-569A-06DB4CA949D2}"/>
              </a:ext>
            </a:extLst>
          </p:cNvPr>
          <p:cNvSpPr>
            <a:spLocks noGrp="1"/>
          </p:cNvSpPr>
          <p:nvPr>
            <p:ph type="dt" sz="half" idx="10"/>
          </p:nvPr>
        </p:nvSpPr>
        <p:spPr/>
        <p:txBody>
          <a:bodyPr/>
          <a:lstStyle/>
          <a:p>
            <a:fld id="{0BE0506E-0F9E-4321-8162-4ADA0CD9DE26}" type="datetimeFigureOut">
              <a:rPr lang="ru-RU" smtClean="0"/>
              <a:t>29.06.2025</a:t>
            </a:fld>
            <a:endParaRPr lang="ru-RU"/>
          </a:p>
        </p:txBody>
      </p:sp>
      <p:sp>
        <p:nvSpPr>
          <p:cNvPr id="5" name="Нижний колонтитул 4">
            <a:extLst>
              <a:ext uri="{FF2B5EF4-FFF2-40B4-BE49-F238E27FC236}">
                <a16:creationId xmlns:a16="http://schemas.microsoft.com/office/drawing/2014/main" id="{3DF3C186-5127-6C21-DF57-23022E2574CF}"/>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ABA6A0EB-814D-7B9E-C468-EA3C4022233E}"/>
              </a:ext>
            </a:extLst>
          </p:cNvPr>
          <p:cNvSpPr>
            <a:spLocks noGrp="1"/>
          </p:cNvSpPr>
          <p:nvPr>
            <p:ph type="sldNum" sz="quarter" idx="12"/>
          </p:nvPr>
        </p:nvSpPr>
        <p:spPr/>
        <p:txBody>
          <a:bodyPr/>
          <a:lstStyle/>
          <a:p>
            <a:fld id="{5E35C11B-0F3B-4271-8D50-20245B4A104A}" type="slidenum">
              <a:rPr lang="ru-RU" smtClean="0"/>
              <a:t>‹#›</a:t>
            </a:fld>
            <a:endParaRPr lang="ru-RU"/>
          </a:p>
        </p:txBody>
      </p:sp>
    </p:spTree>
    <p:extLst>
      <p:ext uri="{BB962C8B-B14F-4D97-AF65-F5344CB8AC3E}">
        <p14:creationId xmlns:p14="http://schemas.microsoft.com/office/powerpoint/2010/main" val="23086069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42B3D36-63E1-5E91-CE0A-E09F4EA027C5}"/>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0CB899A8-1C9C-9D15-53C5-ACC2DE943533}"/>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F198137C-E33C-8FDE-EE2D-089CD4531401}"/>
              </a:ext>
            </a:extLst>
          </p:cNvPr>
          <p:cNvSpPr>
            <a:spLocks noGrp="1"/>
          </p:cNvSpPr>
          <p:nvPr>
            <p:ph type="dt" sz="half" idx="10"/>
          </p:nvPr>
        </p:nvSpPr>
        <p:spPr/>
        <p:txBody>
          <a:bodyPr/>
          <a:lstStyle/>
          <a:p>
            <a:fld id="{0BE0506E-0F9E-4321-8162-4ADA0CD9DE26}" type="datetimeFigureOut">
              <a:rPr lang="ru-RU" smtClean="0"/>
              <a:t>29.06.2025</a:t>
            </a:fld>
            <a:endParaRPr lang="ru-RU"/>
          </a:p>
        </p:txBody>
      </p:sp>
      <p:sp>
        <p:nvSpPr>
          <p:cNvPr id="5" name="Нижний колонтитул 4">
            <a:extLst>
              <a:ext uri="{FF2B5EF4-FFF2-40B4-BE49-F238E27FC236}">
                <a16:creationId xmlns:a16="http://schemas.microsoft.com/office/drawing/2014/main" id="{432DE27F-6EC0-99B0-D974-914C7F15C9A1}"/>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A9E6DE38-E222-9C15-70F2-E831C941205F}"/>
              </a:ext>
            </a:extLst>
          </p:cNvPr>
          <p:cNvSpPr>
            <a:spLocks noGrp="1"/>
          </p:cNvSpPr>
          <p:nvPr>
            <p:ph type="sldNum" sz="quarter" idx="12"/>
          </p:nvPr>
        </p:nvSpPr>
        <p:spPr/>
        <p:txBody>
          <a:bodyPr/>
          <a:lstStyle/>
          <a:p>
            <a:fld id="{5E35C11B-0F3B-4271-8D50-20245B4A104A}" type="slidenum">
              <a:rPr lang="ru-RU" smtClean="0"/>
              <a:t>‹#›</a:t>
            </a:fld>
            <a:endParaRPr lang="ru-RU"/>
          </a:p>
        </p:txBody>
      </p:sp>
    </p:spTree>
    <p:extLst>
      <p:ext uri="{BB962C8B-B14F-4D97-AF65-F5344CB8AC3E}">
        <p14:creationId xmlns:p14="http://schemas.microsoft.com/office/powerpoint/2010/main" val="4418046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E2FE5EB4-9B85-09A7-F748-0F51D797EA98}"/>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79CDA48C-0D43-FD1D-F2E0-9C27BA913E4F}"/>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B5E83BB2-AD71-5C83-6FCD-D491C4E93F9E}"/>
              </a:ext>
            </a:extLst>
          </p:cNvPr>
          <p:cNvSpPr>
            <a:spLocks noGrp="1"/>
          </p:cNvSpPr>
          <p:nvPr>
            <p:ph type="dt" sz="half" idx="10"/>
          </p:nvPr>
        </p:nvSpPr>
        <p:spPr/>
        <p:txBody>
          <a:bodyPr/>
          <a:lstStyle/>
          <a:p>
            <a:fld id="{0BE0506E-0F9E-4321-8162-4ADA0CD9DE26}" type="datetimeFigureOut">
              <a:rPr lang="ru-RU" smtClean="0"/>
              <a:t>29.06.2025</a:t>
            </a:fld>
            <a:endParaRPr lang="ru-RU"/>
          </a:p>
        </p:txBody>
      </p:sp>
      <p:sp>
        <p:nvSpPr>
          <p:cNvPr id="5" name="Нижний колонтитул 4">
            <a:extLst>
              <a:ext uri="{FF2B5EF4-FFF2-40B4-BE49-F238E27FC236}">
                <a16:creationId xmlns:a16="http://schemas.microsoft.com/office/drawing/2014/main" id="{302AC269-3DE6-ECB4-D1C5-64BCAD29F07F}"/>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68CB84CC-855D-03CE-8649-26DE3C998CAC}"/>
              </a:ext>
            </a:extLst>
          </p:cNvPr>
          <p:cNvSpPr>
            <a:spLocks noGrp="1"/>
          </p:cNvSpPr>
          <p:nvPr>
            <p:ph type="sldNum" sz="quarter" idx="12"/>
          </p:nvPr>
        </p:nvSpPr>
        <p:spPr/>
        <p:txBody>
          <a:bodyPr/>
          <a:lstStyle/>
          <a:p>
            <a:fld id="{5E35C11B-0F3B-4271-8D50-20245B4A104A}" type="slidenum">
              <a:rPr lang="ru-RU" smtClean="0"/>
              <a:t>‹#›</a:t>
            </a:fld>
            <a:endParaRPr lang="ru-RU"/>
          </a:p>
        </p:txBody>
      </p:sp>
    </p:spTree>
    <p:extLst>
      <p:ext uri="{BB962C8B-B14F-4D97-AF65-F5344CB8AC3E}">
        <p14:creationId xmlns:p14="http://schemas.microsoft.com/office/powerpoint/2010/main" val="27407226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59BAE6D-EFC5-7203-F736-01D68DD9F27E}"/>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EC5DA9A9-FB2C-EC1D-F5AF-1C4CFD05C5BA}"/>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71A8F7D6-18D2-21CC-3A54-D11F29C4ECF4}"/>
              </a:ext>
            </a:extLst>
          </p:cNvPr>
          <p:cNvSpPr>
            <a:spLocks noGrp="1"/>
          </p:cNvSpPr>
          <p:nvPr>
            <p:ph type="dt" sz="half" idx="10"/>
          </p:nvPr>
        </p:nvSpPr>
        <p:spPr/>
        <p:txBody>
          <a:bodyPr/>
          <a:lstStyle/>
          <a:p>
            <a:fld id="{0BE0506E-0F9E-4321-8162-4ADA0CD9DE26}" type="datetimeFigureOut">
              <a:rPr lang="ru-RU" smtClean="0"/>
              <a:t>29.06.2025</a:t>
            </a:fld>
            <a:endParaRPr lang="ru-RU"/>
          </a:p>
        </p:txBody>
      </p:sp>
      <p:sp>
        <p:nvSpPr>
          <p:cNvPr id="5" name="Нижний колонтитул 4">
            <a:extLst>
              <a:ext uri="{FF2B5EF4-FFF2-40B4-BE49-F238E27FC236}">
                <a16:creationId xmlns:a16="http://schemas.microsoft.com/office/drawing/2014/main" id="{C14AFDB3-6983-FB89-BC48-54532634309D}"/>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8080BE65-AEF8-96A8-21B6-395FD59D189A}"/>
              </a:ext>
            </a:extLst>
          </p:cNvPr>
          <p:cNvSpPr>
            <a:spLocks noGrp="1"/>
          </p:cNvSpPr>
          <p:nvPr>
            <p:ph type="sldNum" sz="quarter" idx="12"/>
          </p:nvPr>
        </p:nvSpPr>
        <p:spPr/>
        <p:txBody>
          <a:bodyPr/>
          <a:lstStyle/>
          <a:p>
            <a:fld id="{5E35C11B-0F3B-4271-8D50-20245B4A104A}" type="slidenum">
              <a:rPr lang="ru-RU" smtClean="0"/>
              <a:t>‹#›</a:t>
            </a:fld>
            <a:endParaRPr lang="ru-RU"/>
          </a:p>
        </p:txBody>
      </p:sp>
    </p:spTree>
    <p:extLst>
      <p:ext uri="{BB962C8B-B14F-4D97-AF65-F5344CB8AC3E}">
        <p14:creationId xmlns:p14="http://schemas.microsoft.com/office/powerpoint/2010/main" val="22661675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BB42BD4-9D4E-C071-D2E8-E473C75B6643}"/>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09038787-CEFC-1DA6-050B-F942B234C02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E15A4FFF-31BF-0A33-3C0D-611C35ABE7CF}"/>
              </a:ext>
            </a:extLst>
          </p:cNvPr>
          <p:cNvSpPr>
            <a:spLocks noGrp="1"/>
          </p:cNvSpPr>
          <p:nvPr>
            <p:ph type="dt" sz="half" idx="10"/>
          </p:nvPr>
        </p:nvSpPr>
        <p:spPr/>
        <p:txBody>
          <a:bodyPr/>
          <a:lstStyle/>
          <a:p>
            <a:fld id="{0BE0506E-0F9E-4321-8162-4ADA0CD9DE26}" type="datetimeFigureOut">
              <a:rPr lang="ru-RU" smtClean="0"/>
              <a:t>29.06.2025</a:t>
            </a:fld>
            <a:endParaRPr lang="ru-RU"/>
          </a:p>
        </p:txBody>
      </p:sp>
      <p:sp>
        <p:nvSpPr>
          <p:cNvPr id="5" name="Нижний колонтитул 4">
            <a:extLst>
              <a:ext uri="{FF2B5EF4-FFF2-40B4-BE49-F238E27FC236}">
                <a16:creationId xmlns:a16="http://schemas.microsoft.com/office/drawing/2014/main" id="{D9DE6E87-FC9F-92DE-7D90-267103496021}"/>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6A783D9E-C971-8B26-A12D-B7BF03B0B4B9}"/>
              </a:ext>
            </a:extLst>
          </p:cNvPr>
          <p:cNvSpPr>
            <a:spLocks noGrp="1"/>
          </p:cNvSpPr>
          <p:nvPr>
            <p:ph type="sldNum" sz="quarter" idx="12"/>
          </p:nvPr>
        </p:nvSpPr>
        <p:spPr/>
        <p:txBody>
          <a:bodyPr/>
          <a:lstStyle/>
          <a:p>
            <a:fld id="{5E35C11B-0F3B-4271-8D50-20245B4A104A}" type="slidenum">
              <a:rPr lang="ru-RU" smtClean="0"/>
              <a:t>‹#›</a:t>
            </a:fld>
            <a:endParaRPr lang="ru-RU"/>
          </a:p>
        </p:txBody>
      </p:sp>
    </p:spTree>
    <p:extLst>
      <p:ext uri="{BB962C8B-B14F-4D97-AF65-F5344CB8AC3E}">
        <p14:creationId xmlns:p14="http://schemas.microsoft.com/office/powerpoint/2010/main" val="37099855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1E90029-203C-F904-0CDC-CC794EEA96F0}"/>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F5FA3112-C39C-B7CF-1F2B-3F6F1BEA5047}"/>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8F3553DD-EC48-469B-022F-7A84ACDA20AB}"/>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EB96E28B-C088-2711-42CB-F4DC5A9B22B1}"/>
              </a:ext>
            </a:extLst>
          </p:cNvPr>
          <p:cNvSpPr>
            <a:spLocks noGrp="1"/>
          </p:cNvSpPr>
          <p:nvPr>
            <p:ph type="dt" sz="half" idx="10"/>
          </p:nvPr>
        </p:nvSpPr>
        <p:spPr/>
        <p:txBody>
          <a:bodyPr/>
          <a:lstStyle/>
          <a:p>
            <a:fld id="{0BE0506E-0F9E-4321-8162-4ADA0CD9DE26}" type="datetimeFigureOut">
              <a:rPr lang="ru-RU" smtClean="0"/>
              <a:t>29.06.2025</a:t>
            </a:fld>
            <a:endParaRPr lang="ru-RU"/>
          </a:p>
        </p:txBody>
      </p:sp>
      <p:sp>
        <p:nvSpPr>
          <p:cNvPr id="6" name="Нижний колонтитул 5">
            <a:extLst>
              <a:ext uri="{FF2B5EF4-FFF2-40B4-BE49-F238E27FC236}">
                <a16:creationId xmlns:a16="http://schemas.microsoft.com/office/drawing/2014/main" id="{B6BC2BC8-F352-3CCE-E90D-6DACAA6272F5}"/>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F1ECA567-CB4F-AAF8-7E27-905528263427}"/>
              </a:ext>
            </a:extLst>
          </p:cNvPr>
          <p:cNvSpPr>
            <a:spLocks noGrp="1"/>
          </p:cNvSpPr>
          <p:nvPr>
            <p:ph type="sldNum" sz="quarter" idx="12"/>
          </p:nvPr>
        </p:nvSpPr>
        <p:spPr/>
        <p:txBody>
          <a:bodyPr/>
          <a:lstStyle/>
          <a:p>
            <a:fld id="{5E35C11B-0F3B-4271-8D50-20245B4A104A}" type="slidenum">
              <a:rPr lang="ru-RU" smtClean="0"/>
              <a:t>‹#›</a:t>
            </a:fld>
            <a:endParaRPr lang="ru-RU"/>
          </a:p>
        </p:txBody>
      </p:sp>
    </p:spTree>
    <p:extLst>
      <p:ext uri="{BB962C8B-B14F-4D97-AF65-F5344CB8AC3E}">
        <p14:creationId xmlns:p14="http://schemas.microsoft.com/office/powerpoint/2010/main" val="40987024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2C9ECD4-FA0A-C5C2-EABA-2C054FBEB6AC}"/>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DB2CEC0A-5969-61DB-4414-DE8EDE2DD5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77EA1E8B-EAE8-D2B9-6219-5E2BB2B4C001}"/>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13257A7D-0165-9104-C89D-3AA44631825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9AF3A97A-B54E-954B-68A6-272297202AEB}"/>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594FCDB4-90A6-2250-DB14-9C9079886679}"/>
              </a:ext>
            </a:extLst>
          </p:cNvPr>
          <p:cNvSpPr>
            <a:spLocks noGrp="1"/>
          </p:cNvSpPr>
          <p:nvPr>
            <p:ph type="dt" sz="half" idx="10"/>
          </p:nvPr>
        </p:nvSpPr>
        <p:spPr/>
        <p:txBody>
          <a:bodyPr/>
          <a:lstStyle/>
          <a:p>
            <a:fld id="{0BE0506E-0F9E-4321-8162-4ADA0CD9DE26}" type="datetimeFigureOut">
              <a:rPr lang="ru-RU" smtClean="0"/>
              <a:t>29.06.2025</a:t>
            </a:fld>
            <a:endParaRPr lang="ru-RU"/>
          </a:p>
        </p:txBody>
      </p:sp>
      <p:sp>
        <p:nvSpPr>
          <p:cNvPr id="8" name="Нижний колонтитул 7">
            <a:extLst>
              <a:ext uri="{FF2B5EF4-FFF2-40B4-BE49-F238E27FC236}">
                <a16:creationId xmlns:a16="http://schemas.microsoft.com/office/drawing/2014/main" id="{F869FBA9-0C21-7FFB-BC30-5E8B0F0FB17A}"/>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AE4E4B6F-AE67-A644-1259-BE260FD27301}"/>
              </a:ext>
            </a:extLst>
          </p:cNvPr>
          <p:cNvSpPr>
            <a:spLocks noGrp="1"/>
          </p:cNvSpPr>
          <p:nvPr>
            <p:ph type="sldNum" sz="quarter" idx="12"/>
          </p:nvPr>
        </p:nvSpPr>
        <p:spPr/>
        <p:txBody>
          <a:bodyPr/>
          <a:lstStyle/>
          <a:p>
            <a:fld id="{5E35C11B-0F3B-4271-8D50-20245B4A104A}" type="slidenum">
              <a:rPr lang="ru-RU" smtClean="0"/>
              <a:t>‹#›</a:t>
            </a:fld>
            <a:endParaRPr lang="ru-RU"/>
          </a:p>
        </p:txBody>
      </p:sp>
    </p:spTree>
    <p:extLst>
      <p:ext uri="{BB962C8B-B14F-4D97-AF65-F5344CB8AC3E}">
        <p14:creationId xmlns:p14="http://schemas.microsoft.com/office/powerpoint/2010/main" val="7164590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24B0942-E47F-862D-2D6F-FD26E3975E5C}"/>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2415DEBD-D9E1-992E-A801-19ABCD173E50}"/>
              </a:ext>
            </a:extLst>
          </p:cNvPr>
          <p:cNvSpPr>
            <a:spLocks noGrp="1"/>
          </p:cNvSpPr>
          <p:nvPr>
            <p:ph type="dt" sz="half" idx="10"/>
          </p:nvPr>
        </p:nvSpPr>
        <p:spPr/>
        <p:txBody>
          <a:bodyPr/>
          <a:lstStyle/>
          <a:p>
            <a:fld id="{0BE0506E-0F9E-4321-8162-4ADA0CD9DE26}" type="datetimeFigureOut">
              <a:rPr lang="ru-RU" smtClean="0"/>
              <a:t>29.06.2025</a:t>
            </a:fld>
            <a:endParaRPr lang="ru-RU"/>
          </a:p>
        </p:txBody>
      </p:sp>
      <p:sp>
        <p:nvSpPr>
          <p:cNvPr id="4" name="Нижний колонтитул 3">
            <a:extLst>
              <a:ext uri="{FF2B5EF4-FFF2-40B4-BE49-F238E27FC236}">
                <a16:creationId xmlns:a16="http://schemas.microsoft.com/office/drawing/2014/main" id="{72D6FF63-5C13-2313-28B2-639DD101A28E}"/>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82ADBBA4-DF1E-3725-D568-EA919B6C6298}"/>
              </a:ext>
            </a:extLst>
          </p:cNvPr>
          <p:cNvSpPr>
            <a:spLocks noGrp="1"/>
          </p:cNvSpPr>
          <p:nvPr>
            <p:ph type="sldNum" sz="quarter" idx="12"/>
          </p:nvPr>
        </p:nvSpPr>
        <p:spPr/>
        <p:txBody>
          <a:bodyPr/>
          <a:lstStyle/>
          <a:p>
            <a:fld id="{5E35C11B-0F3B-4271-8D50-20245B4A104A}" type="slidenum">
              <a:rPr lang="ru-RU" smtClean="0"/>
              <a:t>‹#›</a:t>
            </a:fld>
            <a:endParaRPr lang="ru-RU"/>
          </a:p>
        </p:txBody>
      </p:sp>
    </p:spTree>
    <p:extLst>
      <p:ext uri="{BB962C8B-B14F-4D97-AF65-F5344CB8AC3E}">
        <p14:creationId xmlns:p14="http://schemas.microsoft.com/office/powerpoint/2010/main" val="33905588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3326F6D9-EA23-FD65-105E-37EF6B41E29B}"/>
              </a:ext>
            </a:extLst>
          </p:cNvPr>
          <p:cNvSpPr>
            <a:spLocks noGrp="1"/>
          </p:cNvSpPr>
          <p:nvPr>
            <p:ph type="dt" sz="half" idx="10"/>
          </p:nvPr>
        </p:nvSpPr>
        <p:spPr/>
        <p:txBody>
          <a:bodyPr/>
          <a:lstStyle/>
          <a:p>
            <a:fld id="{0BE0506E-0F9E-4321-8162-4ADA0CD9DE26}" type="datetimeFigureOut">
              <a:rPr lang="ru-RU" smtClean="0"/>
              <a:t>29.06.2025</a:t>
            </a:fld>
            <a:endParaRPr lang="ru-RU"/>
          </a:p>
        </p:txBody>
      </p:sp>
      <p:sp>
        <p:nvSpPr>
          <p:cNvPr id="3" name="Нижний колонтитул 2">
            <a:extLst>
              <a:ext uri="{FF2B5EF4-FFF2-40B4-BE49-F238E27FC236}">
                <a16:creationId xmlns:a16="http://schemas.microsoft.com/office/drawing/2014/main" id="{EE6FFAB3-CBDF-D1A1-BAB3-0A697C7175A3}"/>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149A9143-AFCD-34DE-A382-8370E2CDC80B}"/>
              </a:ext>
            </a:extLst>
          </p:cNvPr>
          <p:cNvSpPr>
            <a:spLocks noGrp="1"/>
          </p:cNvSpPr>
          <p:nvPr>
            <p:ph type="sldNum" sz="quarter" idx="12"/>
          </p:nvPr>
        </p:nvSpPr>
        <p:spPr/>
        <p:txBody>
          <a:bodyPr/>
          <a:lstStyle/>
          <a:p>
            <a:fld id="{5E35C11B-0F3B-4271-8D50-20245B4A104A}" type="slidenum">
              <a:rPr lang="ru-RU" smtClean="0"/>
              <a:t>‹#›</a:t>
            </a:fld>
            <a:endParaRPr lang="ru-RU"/>
          </a:p>
        </p:txBody>
      </p:sp>
    </p:spTree>
    <p:extLst>
      <p:ext uri="{BB962C8B-B14F-4D97-AF65-F5344CB8AC3E}">
        <p14:creationId xmlns:p14="http://schemas.microsoft.com/office/powerpoint/2010/main" val="1954665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DEA498D-0CA2-1E3D-21C3-846C835D8692}"/>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89481DC3-3928-29B3-0525-197BBC81CE0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2066BD74-439E-2F5B-0648-0E5FC14F05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97DCD7F9-AF43-1953-6659-7AE383D7F7EA}"/>
              </a:ext>
            </a:extLst>
          </p:cNvPr>
          <p:cNvSpPr>
            <a:spLocks noGrp="1"/>
          </p:cNvSpPr>
          <p:nvPr>
            <p:ph type="dt" sz="half" idx="10"/>
          </p:nvPr>
        </p:nvSpPr>
        <p:spPr/>
        <p:txBody>
          <a:bodyPr/>
          <a:lstStyle/>
          <a:p>
            <a:fld id="{0BE0506E-0F9E-4321-8162-4ADA0CD9DE26}" type="datetimeFigureOut">
              <a:rPr lang="ru-RU" smtClean="0"/>
              <a:t>29.06.2025</a:t>
            </a:fld>
            <a:endParaRPr lang="ru-RU"/>
          </a:p>
        </p:txBody>
      </p:sp>
      <p:sp>
        <p:nvSpPr>
          <p:cNvPr id="6" name="Нижний колонтитул 5">
            <a:extLst>
              <a:ext uri="{FF2B5EF4-FFF2-40B4-BE49-F238E27FC236}">
                <a16:creationId xmlns:a16="http://schemas.microsoft.com/office/drawing/2014/main" id="{F552507B-3917-31E8-298A-61ABDF0A066F}"/>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E70FE137-213C-D88B-9AA1-0D433EC1B614}"/>
              </a:ext>
            </a:extLst>
          </p:cNvPr>
          <p:cNvSpPr>
            <a:spLocks noGrp="1"/>
          </p:cNvSpPr>
          <p:nvPr>
            <p:ph type="sldNum" sz="quarter" idx="12"/>
          </p:nvPr>
        </p:nvSpPr>
        <p:spPr/>
        <p:txBody>
          <a:bodyPr/>
          <a:lstStyle/>
          <a:p>
            <a:fld id="{5E35C11B-0F3B-4271-8D50-20245B4A104A}" type="slidenum">
              <a:rPr lang="ru-RU" smtClean="0"/>
              <a:t>‹#›</a:t>
            </a:fld>
            <a:endParaRPr lang="ru-RU"/>
          </a:p>
        </p:txBody>
      </p:sp>
    </p:spTree>
    <p:extLst>
      <p:ext uri="{BB962C8B-B14F-4D97-AF65-F5344CB8AC3E}">
        <p14:creationId xmlns:p14="http://schemas.microsoft.com/office/powerpoint/2010/main" val="12063264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78EDF4E-14B7-78DA-B5EA-E9DFB122F009}"/>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74F10C4F-CFB0-9DA4-10C9-0BEB6F91F9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B77DCADC-450A-2125-C4BE-D2D476B345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57FAB4B2-F51D-6FE6-7997-5796D91E925E}"/>
              </a:ext>
            </a:extLst>
          </p:cNvPr>
          <p:cNvSpPr>
            <a:spLocks noGrp="1"/>
          </p:cNvSpPr>
          <p:nvPr>
            <p:ph type="dt" sz="half" idx="10"/>
          </p:nvPr>
        </p:nvSpPr>
        <p:spPr/>
        <p:txBody>
          <a:bodyPr/>
          <a:lstStyle/>
          <a:p>
            <a:fld id="{0BE0506E-0F9E-4321-8162-4ADA0CD9DE26}" type="datetimeFigureOut">
              <a:rPr lang="ru-RU" smtClean="0"/>
              <a:t>29.06.2025</a:t>
            </a:fld>
            <a:endParaRPr lang="ru-RU"/>
          </a:p>
        </p:txBody>
      </p:sp>
      <p:sp>
        <p:nvSpPr>
          <p:cNvPr id="6" name="Нижний колонтитул 5">
            <a:extLst>
              <a:ext uri="{FF2B5EF4-FFF2-40B4-BE49-F238E27FC236}">
                <a16:creationId xmlns:a16="http://schemas.microsoft.com/office/drawing/2014/main" id="{31680C9A-D0A1-036B-D9C8-BF7003F91442}"/>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3A505556-BFF0-5351-A8B4-642BD35726E2}"/>
              </a:ext>
            </a:extLst>
          </p:cNvPr>
          <p:cNvSpPr>
            <a:spLocks noGrp="1"/>
          </p:cNvSpPr>
          <p:nvPr>
            <p:ph type="sldNum" sz="quarter" idx="12"/>
          </p:nvPr>
        </p:nvSpPr>
        <p:spPr/>
        <p:txBody>
          <a:bodyPr/>
          <a:lstStyle/>
          <a:p>
            <a:fld id="{5E35C11B-0F3B-4271-8D50-20245B4A104A}" type="slidenum">
              <a:rPr lang="ru-RU" smtClean="0"/>
              <a:t>‹#›</a:t>
            </a:fld>
            <a:endParaRPr lang="ru-RU"/>
          </a:p>
        </p:txBody>
      </p:sp>
    </p:spTree>
    <p:extLst>
      <p:ext uri="{BB962C8B-B14F-4D97-AF65-F5344CB8AC3E}">
        <p14:creationId xmlns:p14="http://schemas.microsoft.com/office/powerpoint/2010/main" val="12094994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A580F50-D297-33CC-3E30-20F259ADFF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2E2220AD-4B81-683D-33BA-AC0C864FB42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D18FD4C9-71F8-4929-C2A6-E01E3E66D1F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BE0506E-0F9E-4321-8162-4ADA0CD9DE26}" type="datetimeFigureOut">
              <a:rPr lang="ru-RU" smtClean="0"/>
              <a:t>29.06.2025</a:t>
            </a:fld>
            <a:endParaRPr lang="ru-RU"/>
          </a:p>
        </p:txBody>
      </p:sp>
      <p:sp>
        <p:nvSpPr>
          <p:cNvPr id="5" name="Нижний колонтитул 4">
            <a:extLst>
              <a:ext uri="{FF2B5EF4-FFF2-40B4-BE49-F238E27FC236}">
                <a16:creationId xmlns:a16="http://schemas.microsoft.com/office/drawing/2014/main" id="{87AAAC38-383C-6FD9-12B0-76F80214F33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ru-RU"/>
          </a:p>
        </p:txBody>
      </p:sp>
      <p:sp>
        <p:nvSpPr>
          <p:cNvPr id="6" name="Номер слайда 5">
            <a:extLst>
              <a:ext uri="{FF2B5EF4-FFF2-40B4-BE49-F238E27FC236}">
                <a16:creationId xmlns:a16="http://schemas.microsoft.com/office/drawing/2014/main" id="{74E6024A-BA34-A709-1FDF-D54C1152990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E35C11B-0F3B-4271-8D50-20245B4A104A}" type="slidenum">
              <a:rPr lang="ru-RU" smtClean="0"/>
              <a:t>‹#›</a:t>
            </a:fld>
            <a:endParaRPr lang="ru-RU"/>
          </a:p>
        </p:txBody>
      </p:sp>
    </p:spTree>
    <p:extLst>
      <p:ext uri="{BB962C8B-B14F-4D97-AF65-F5344CB8AC3E}">
        <p14:creationId xmlns:p14="http://schemas.microsoft.com/office/powerpoint/2010/main" val="3224720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hyperlink" Target="https://www.kaggle.com/datasets/hadiepratamatulili/anime-vs-cartoon-vs-human" TargetMode="Externa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kv"/><Relationship Id="rId1" Type="http://schemas.microsoft.com/office/2007/relationships/media" Target="../media/media1.mkv"/><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ithub.com/CriminalSparrow/Image-description-generation/tree/feature/image-captioning?tab=readme-ov-file" TargetMode="Externa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17F5D3D-16FC-F935-C129-4737FE637E6C}"/>
              </a:ext>
            </a:extLst>
          </p:cNvPr>
          <p:cNvSpPr>
            <a:spLocks noGrp="1"/>
          </p:cNvSpPr>
          <p:nvPr>
            <p:ph type="ctrTitle"/>
          </p:nvPr>
        </p:nvSpPr>
        <p:spPr/>
        <p:txBody>
          <a:bodyPr>
            <a:normAutofit fontScale="90000"/>
          </a:bodyPr>
          <a:lstStyle/>
          <a:p>
            <a:r>
              <a:rPr lang="ru-RU" b="1" i="0" dirty="0">
                <a:solidFill>
                  <a:srgbClr val="000000"/>
                </a:solidFill>
                <a:effectLst/>
                <a:latin typeface="vk-sans-display"/>
              </a:rPr>
              <a:t>Генерация описаний изображений для слабовидящих пользователей</a:t>
            </a:r>
            <a:endParaRPr lang="ru-RU" dirty="0"/>
          </a:p>
        </p:txBody>
      </p:sp>
      <p:sp>
        <p:nvSpPr>
          <p:cNvPr id="3" name="Подзаголовок 2">
            <a:extLst>
              <a:ext uri="{FF2B5EF4-FFF2-40B4-BE49-F238E27FC236}">
                <a16:creationId xmlns:a16="http://schemas.microsoft.com/office/drawing/2014/main" id="{2F5893EF-A8CD-C95C-DBAE-1B468024A2AA}"/>
              </a:ext>
            </a:extLst>
          </p:cNvPr>
          <p:cNvSpPr>
            <a:spLocks noGrp="1"/>
          </p:cNvSpPr>
          <p:nvPr>
            <p:ph type="subTitle" idx="1"/>
          </p:nvPr>
        </p:nvSpPr>
        <p:spPr>
          <a:xfrm>
            <a:off x="1524000" y="3878763"/>
            <a:ext cx="9144000" cy="2299452"/>
          </a:xfrm>
        </p:spPr>
        <p:txBody>
          <a:bodyPr>
            <a:normAutofit/>
          </a:bodyPr>
          <a:lstStyle/>
          <a:p>
            <a:pPr algn="r"/>
            <a:r>
              <a:rPr lang="ru-RU" dirty="0"/>
              <a:t>Презентацию подготовил</a:t>
            </a:r>
          </a:p>
          <a:p>
            <a:pPr algn="r"/>
            <a:r>
              <a:rPr lang="ru-RU" dirty="0"/>
              <a:t>Соколов Егор</a:t>
            </a:r>
          </a:p>
          <a:p>
            <a:pPr algn="r"/>
            <a:endParaRPr lang="ru-RU" dirty="0"/>
          </a:p>
          <a:p>
            <a:pPr algn="r"/>
            <a:r>
              <a:rPr lang="ru-RU" dirty="0"/>
              <a:t>Куратор проекта:</a:t>
            </a:r>
          </a:p>
          <a:p>
            <a:pPr algn="r"/>
            <a:r>
              <a:rPr lang="ru-RU" dirty="0"/>
              <a:t>Рогачев Александр</a:t>
            </a:r>
          </a:p>
          <a:p>
            <a:pPr algn="r"/>
            <a:endParaRPr lang="ru-RU" dirty="0"/>
          </a:p>
        </p:txBody>
      </p:sp>
      <p:sp>
        <p:nvSpPr>
          <p:cNvPr id="4" name="TextBox 3">
            <a:extLst>
              <a:ext uri="{FF2B5EF4-FFF2-40B4-BE49-F238E27FC236}">
                <a16:creationId xmlns:a16="http://schemas.microsoft.com/office/drawing/2014/main" id="{6F416890-66B3-AE17-91FA-6768C15718DA}"/>
              </a:ext>
            </a:extLst>
          </p:cNvPr>
          <p:cNvSpPr txBox="1"/>
          <p:nvPr/>
        </p:nvSpPr>
        <p:spPr>
          <a:xfrm>
            <a:off x="5759116" y="6178215"/>
            <a:ext cx="673768" cy="369332"/>
          </a:xfrm>
          <a:prstGeom prst="rect">
            <a:avLst/>
          </a:prstGeom>
          <a:noFill/>
        </p:spPr>
        <p:txBody>
          <a:bodyPr wrap="square" rtlCol="0">
            <a:spAutoFit/>
          </a:bodyPr>
          <a:lstStyle/>
          <a:p>
            <a:r>
              <a:rPr lang="ru-RU" dirty="0"/>
              <a:t>2025</a:t>
            </a:r>
          </a:p>
        </p:txBody>
      </p:sp>
    </p:spTree>
    <p:extLst>
      <p:ext uri="{BB962C8B-B14F-4D97-AF65-F5344CB8AC3E}">
        <p14:creationId xmlns:p14="http://schemas.microsoft.com/office/powerpoint/2010/main" val="9103214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68B228D-B652-1E76-AEED-7EE15C973520}"/>
              </a:ext>
            </a:extLst>
          </p:cNvPr>
          <p:cNvSpPr>
            <a:spLocks noGrp="1"/>
          </p:cNvSpPr>
          <p:nvPr>
            <p:ph type="title"/>
          </p:nvPr>
        </p:nvSpPr>
        <p:spPr/>
        <p:txBody>
          <a:bodyPr/>
          <a:lstStyle/>
          <a:p>
            <a:r>
              <a:rPr lang="ru-RU" dirty="0"/>
              <a:t>Почему </a:t>
            </a:r>
            <a:r>
              <a:rPr lang="en-US" dirty="0"/>
              <a:t>Florence 2 Large?</a:t>
            </a:r>
            <a:endParaRPr lang="ru-RU" dirty="0"/>
          </a:p>
        </p:txBody>
      </p:sp>
      <p:sp>
        <p:nvSpPr>
          <p:cNvPr id="3" name="Объект 2">
            <a:extLst>
              <a:ext uri="{FF2B5EF4-FFF2-40B4-BE49-F238E27FC236}">
                <a16:creationId xmlns:a16="http://schemas.microsoft.com/office/drawing/2014/main" id="{BC60857B-C384-0F9B-E1FF-AB0A5137ABD9}"/>
              </a:ext>
            </a:extLst>
          </p:cNvPr>
          <p:cNvSpPr>
            <a:spLocks noGrp="1"/>
          </p:cNvSpPr>
          <p:nvPr>
            <p:ph idx="1"/>
          </p:nvPr>
        </p:nvSpPr>
        <p:spPr>
          <a:xfrm>
            <a:off x="5183188" y="987425"/>
            <a:ext cx="6172200" cy="5635959"/>
          </a:xfrm>
        </p:spPr>
        <p:txBody>
          <a:bodyPr>
            <a:normAutofit/>
          </a:bodyPr>
          <a:lstStyle/>
          <a:p>
            <a:pPr marL="0" indent="0">
              <a:buNone/>
            </a:pPr>
            <a:r>
              <a:rPr lang="ru-RU" dirty="0"/>
              <a:t>Пример описания от </a:t>
            </a:r>
            <a:r>
              <a:rPr lang="en-US" dirty="0"/>
              <a:t>GIT large:</a:t>
            </a:r>
          </a:p>
          <a:p>
            <a:endParaRPr lang="ru-RU" dirty="0"/>
          </a:p>
          <a:p>
            <a:endParaRPr lang="ru-RU" dirty="0"/>
          </a:p>
          <a:p>
            <a:endParaRPr lang="ru-RU" dirty="0"/>
          </a:p>
          <a:p>
            <a:endParaRPr lang="ru-RU" dirty="0"/>
          </a:p>
          <a:p>
            <a:endParaRPr lang="ru-RU" dirty="0"/>
          </a:p>
          <a:p>
            <a:pPr marL="0" indent="0">
              <a:buNone/>
            </a:pPr>
            <a:endParaRPr lang="ru-RU" dirty="0"/>
          </a:p>
          <a:p>
            <a:pPr marL="0" indent="0" algn="ctr">
              <a:buNone/>
            </a:pPr>
            <a:r>
              <a:rPr lang="ru-RU" sz="2400" dirty="0"/>
              <a:t>«</a:t>
            </a:r>
            <a:r>
              <a:rPr lang="en-US" sz="2400" dirty="0"/>
              <a:t>a man walking a dog</a:t>
            </a:r>
            <a:r>
              <a:rPr lang="ru-RU" sz="2400" dirty="0"/>
              <a:t>»</a:t>
            </a:r>
          </a:p>
          <a:p>
            <a:endParaRPr lang="ru-RU" dirty="0"/>
          </a:p>
        </p:txBody>
      </p:sp>
      <p:sp>
        <p:nvSpPr>
          <p:cNvPr id="4" name="Текст 3">
            <a:extLst>
              <a:ext uri="{FF2B5EF4-FFF2-40B4-BE49-F238E27FC236}">
                <a16:creationId xmlns:a16="http://schemas.microsoft.com/office/drawing/2014/main" id="{F63A1171-AAC6-FDE5-86D4-904A2BD80ACE}"/>
              </a:ext>
            </a:extLst>
          </p:cNvPr>
          <p:cNvSpPr>
            <a:spLocks noGrp="1"/>
          </p:cNvSpPr>
          <p:nvPr>
            <p:ph type="body" sz="half" idx="2"/>
          </p:nvPr>
        </p:nvSpPr>
        <p:spPr/>
        <p:txBody>
          <a:bodyPr/>
          <a:lstStyle/>
          <a:p>
            <a:r>
              <a:rPr lang="ru-RU" dirty="0"/>
              <a:t>Были рассмотрены следующие модели:</a:t>
            </a:r>
          </a:p>
          <a:p>
            <a:pPr marL="342900" indent="-342900">
              <a:buAutoNum type="arabicPeriod"/>
            </a:pPr>
            <a:r>
              <a:rPr lang="en-US" b="0" i="0" dirty="0">
                <a:solidFill>
                  <a:srgbClr val="1F2328"/>
                </a:solidFill>
                <a:effectLst/>
                <a:latin typeface="-apple-system"/>
              </a:rPr>
              <a:t>BLIP2-OPT-2.7b, </a:t>
            </a:r>
            <a:endParaRPr lang="ru-RU" b="0" i="0" dirty="0">
              <a:solidFill>
                <a:srgbClr val="1F2328"/>
              </a:solidFill>
              <a:effectLst/>
              <a:latin typeface="-apple-system"/>
            </a:endParaRPr>
          </a:p>
          <a:p>
            <a:pPr marL="342900" indent="-342900">
              <a:buAutoNum type="arabicPeriod"/>
            </a:pPr>
            <a:r>
              <a:rPr lang="en-US" b="0" i="0" dirty="0">
                <a:solidFill>
                  <a:srgbClr val="1F2328"/>
                </a:solidFill>
                <a:effectLst/>
                <a:latin typeface="-apple-system"/>
              </a:rPr>
              <a:t>BLIP large (0.47b)</a:t>
            </a:r>
            <a:endParaRPr lang="ru-RU" b="0" i="0" dirty="0">
              <a:solidFill>
                <a:srgbClr val="1F2328"/>
              </a:solidFill>
              <a:effectLst/>
              <a:latin typeface="-apple-system"/>
            </a:endParaRPr>
          </a:p>
          <a:p>
            <a:pPr marL="342900" indent="-342900">
              <a:buAutoNum type="arabicPeriod"/>
            </a:pPr>
            <a:r>
              <a:rPr lang="en-US" b="0" i="0" dirty="0">
                <a:solidFill>
                  <a:srgbClr val="1F2328"/>
                </a:solidFill>
                <a:effectLst/>
                <a:latin typeface="-apple-system"/>
              </a:rPr>
              <a:t>Florence 2 large (0.77b)</a:t>
            </a:r>
          </a:p>
          <a:p>
            <a:pPr marL="342900" indent="-342900">
              <a:buAutoNum type="arabicPeriod"/>
            </a:pPr>
            <a:r>
              <a:rPr lang="en-US" b="0" i="0" dirty="0">
                <a:solidFill>
                  <a:srgbClr val="1F2328"/>
                </a:solidFill>
                <a:effectLst/>
                <a:latin typeface="-apple-system"/>
              </a:rPr>
              <a:t>GIT large</a:t>
            </a:r>
          </a:p>
          <a:p>
            <a:pPr marL="342900" indent="-342900">
              <a:buAutoNum type="arabicPeriod"/>
            </a:pPr>
            <a:r>
              <a:rPr lang="en-US" b="0" i="0" dirty="0">
                <a:solidFill>
                  <a:srgbClr val="1F2328"/>
                </a:solidFill>
                <a:effectLst/>
                <a:latin typeface="-apple-system"/>
              </a:rPr>
              <a:t>instructblip-vicuna-7b </a:t>
            </a:r>
            <a:r>
              <a:rPr lang="ru-RU" b="0" i="0" dirty="0">
                <a:solidFill>
                  <a:srgbClr val="1F2328"/>
                </a:solidFill>
                <a:effectLst/>
                <a:latin typeface="-apple-system"/>
              </a:rPr>
              <a:t>квантованная</a:t>
            </a:r>
            <a:endParaRPr lang="en-US" b="0" i="0" dirty="0">
              <a:solidFill>
                <a:srgbClr val="1F2328"/>
              </a:solidFill>
              <a:effectLst/>
              <a:latin typeface="-apple-system"/>
            </a:endParaRPr>
          </a:p>
          <a:p>
            <a:pPr marL="342900" indent="-342900">
              <a:buAutoNum type="arabicPeriod"/>
            </a:pPr>
            <a:r>
              <a:rPr lang="en-US" b="0" i="0" dirty="0">
                <a:solidFill>
                  <a:srgbClr val="1F2328"/>
                </a:solidFill>
                <a:effectLst/>
                <a:latin typeface="-apple-system"/>
              </a:rPr>
              <a:t>Nanonets</a:t>
            </a:r>
            <a:endParaRPr lang="ru-RU" dirty="0"/>
          </a:p>
        </p:txBody>
      </p:sp>
      <p:pic>
        <p:nvPicPr>
          <p:cNvPr id="2052" name="Picture 4">
            <a:extLst>
              <a:ext uri="{FF2B5EF4-FFF2-40B4-BE49-F238E27FC236}">
                <a16:creationId xmlns:a16="http://schemas.microsoft.com/office/drawing/2014/main" id="{D476393C-A095-2FDA-11CE-A18344FFBA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12845" y="1663783"/>
            <a:ext cx="5512886" cy="31009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56424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68B228D-B652-1E76-AEED-7EE15C973520}"/>
              </a:ext>
            </a:extLst>
          </p:cNvPr>
          <p:cNvSpPr>
            <a:spLocks noGrp="1"/>
          </p:cNvSpPr>
          <p:nvPr>
            <p:ph type="title"/>
          </p:nvPr>
        </p:nvSpPr>
        <p:spPr/>
        <p:txBody>
          <a:bodyPr/>
          <a:lstStyle/>
          <a:p>
            <a:r>
              <a:rPr lang="ru-RU" dirty="0"/>
              <a:t>Почему </a:t>
            </a:r>
            <a:r>
              <a:rPr lang="en-US" dirty="0"/>
              <a:t>Florence 2 Large?</a:t>
            </a:r>
            <a:endParaRPr lang="ru-RU" dirty="0"/>
          </a:p>
        </p:txBody>
      </p:sp>
      <p:sp>
        <p:nvSpPr>
          <p:cNvPr id="3" name="Объект 2">
            <a:extLst>
              <a:ext uri="{FF2B5EF4-FFF2-40B4-BE49-F238E27FC236}">
                <a16:creationId xmlns:a16="http://schemas.microsoft.com/office/drawing/2014/main" id="{BC60857B-C384-0F9B-E1FF-AB0A5137ABD9}"/>
              </a:ext>
            </a:extLst>
          </p:cNvPr>
          <p:cNvSpPr>
            <a:spLocks noGrp="1"/>
          </p:cNvSpPr>
          <p:nvPr>
            <p:ph idx="1"/>
          </p:nvPr>
        </p:nvSpPr>
        <p:spPr>
          <a:xfrm>
            <a:off x="5183188" y="987425"/>
            <a:ext cx="6172200" cy="5635959"/>
          </a:xfrm>
        </p:spPr>
        <p:txBody>
          <a:bodyPr>
            <a:normAutofit/>
          </a:bodyPr>
          <a:lstStyle/>
          <a:p>
            <a:pPr marL="0" indent="0">
              <a:buNone/>
            </a:pPr>
            <a:r>
              <a:rPr lang="ru-RU" dirty="0"/>
              <a:t>Сравнение </a:t>
            </a:r>
            <a:r>
              <a:rPr lang="en-US" dirty="0"/>
              <a:t>BLIP large </a:t>
            </a:r>
            <a:r>
              <a:rPr lang="ru-RU" dirty="0"/>
              <a:t>и </a:t>
            </a:r>
            <a:r>
              <a:rPr lang="en-US" dirty="0"/>
              <a:t>Florence 2 large. CLIP score.</a:t>
            </a:r>
          </a:p>
          <a:p>
            <a:endParaRPr lang="ru-RU" dirty="0"/>
          </a:p>
          <a:p>
            <a:endParaRPr lang="ru-RU" dirty="0"/>
          </a:p>
          <a:p>
            <a:endParaRPr lang="ru-RU" dirty="0"/>
          </a:p>
          <a:p>
            <a:endParaRPr lang="ru-RU" dirty="0"/>
          </a:p>
          <a:p>
            <a:endParaRPr lang="ru-RU" dirty="0"/>
          </a:p>
          <a:p>
            <a:pPr marL="0" indent="0">
              <a:buNone/>
            </a:pPr>
            <a:endParaRPr lang="ru-RU" dirty="0"/>
          </a:p>
          <a:p>
            <a:pPr marL="0" indent="0">
              <a:buNone/>
            </a:pPr>
            <a:endParaRPr lang="en-US" dirty="0"/>
          </a:p>
          <a:p>
            <a:pPr marL="0" indent="0">
              <a:buNone/>
            </a:pPr>
            <a:r>
              <a:rPr lang="ru-RU" sz="2000" dirty="0"/>
              <a:t>На всех рассмотренных датасетах </a:t>
            </a:r>
            <a:r>
              <a:rPr lang="en-US" sz="2000" dirty="0"/>
              <a:t>Florence 2 large </a:t>
            </a:r>
            <a:r>
              <a:rPr lang="ru-RU" sz="2000" dirty="0"/>
              <a:t>показала лучшие значения метрики</a:t>
            </a:r>
            <a:endParaRPr lang="ru-RU" dirty="0"/>
          </a:p>
        </p:txBody>
      </p:sp>
      <p:sp>
        <p:nvSpPr>
          <p:cNvPr id="4" name="Текст 3">
            <a:extLst>
              <a:ext uri="{FF2B5EF4-FFF2-40B4-BE49-F238E27FC236}">
                <a16:creationId xmlns:a16="http://schemas.microsoft.com/office/drawing/2014/main" id="{F63A1171-AAC6-FDE5-86D4-904A2BD80ACE}"/>
              </a:ext>
            </a:extLst>
          </p:cNvPr>
          <p:cNvSpPr>
            <a:spLocks noGrp="1"/>
          </p:cNvSpPr>
          <p:nvPr>
            <p:ph type="body" sz="half" idx="2"/>
          </p:nvPr>
        </p:nvSpPr>
        <p:spPr/>
        <p:txBody>
          <a:bodyPr>
            <a:normAutofit fontScale="92500" lnSpcReduction="10000"/>
          </a:bodyPr>
          <a:lstStyle/>
          <a:p>
            <a:r>
              <a:rPr lang="ru-RU" dirty="0"/>
              <a:t>По критерию времени </a:t>
            </a:r>
            <a:r>
              <a:rPr lang="ru-RU" dirty="0" err="1"/>
              <a:t>инференса</a:t>
            </a:r>
            <a:r>
              <a:rPr lang="ru-RU" dirty="0"/>
              <a:t> и качества описания оказались подходящими модели </a:t>
            </a:r>
          </a:p>
          <a:p>
            <a:pPr marL="342900" indent="-342900">
              <a:buAutoNum type="arabicPeriod"/>
            </a:pPr>
            <a:r>
              <a:rPr lang="en-US" b="0" i="0" dirty="0">
                <a:solidFill>
                  <a:srgbClr val="1F2328"/>
                </a:solidFill>
                <a:effectLst/>
                <a:latin typeface="-apple-system"/>
              </a:rPr>
              <a:t>BLIP large (0.47b)</a:t>
            </a:r>
            <a:endParaRPr lang="ru-RU" b="0" i="0" dirty="0">
              <a:solidFill>
                <a:srgbClr val="1F2328"/>
              </a:solidFill>
              <a:effectLst/>
              <a:latin typeface="-apple-system"/>
            </a:endParaRPr>
          </a:p>
          <a:p>
            <a:pPr marL="342900" indent="-342900">
              <a:buAutoNum type="arabicPeriod"/>
            </a:pPr>
            <a:r>
              <a:rPr lang="en-US" b="0" i="0" dirty="0">
                <a:solidFill>
                  <a:srgbClr val="1F2328"/>
                </a:solidFill>
                <a:effectLst/>
                <a:latin typeface="-apple-system"/>
              </a:rPr>
              <a:t>Florence 2 large (0.77b)</a:t>
            </a:r>
            <a:endParaRPr lang="ru-RU" b="0" i="0" dirty="0">
              <a:solidFill>
                <a:srgbClr val="1F2328"/>
              </a:solidFill>
              <a:effectLst/>
              <a:latin typeface="-apple-system"/>
            </a:endParaRPr>
          </a:p>
          <a:p>
            <a:pPr marL="342900" indent="-342900">
              <a:buAutoNum type="arabicPeriod"/>
            </a:pPr>
            <a:endParaRPr lang="ru-RU" dirty="0">
              <a:solidFill>
                <a:srgbClr val="1F2328"/>
              </a:solidFill>
              <a:latin typeface="-apple-system"/>
            </a:endParaRPr>
          </a:p>
          <a:p>
            <a:r>
              <a:rPr lang="ru-RU" b="0" i="0" dirty="0">
                <a:solidFill>
                  <a:srgbClr val="1F2328"/>
                </a:solidFill>
                <a:effectLst/>
                <a:latin typeface="-apple-system"/>
              </a:rPr>
              <a:t>Для их сравнения была выбрана метрика </a:t>
            </a:r>
            <a:r>
              <a:rPr lang="en-US" b="0" i="0" dirty="0">
                <a:solidFill>
                  <a:srgbClr val="1F2328"/>
                </a:solidFill>
                <a:effectLst/>
                <a:latin typeface="-apple-system"/>
              </a:rPr>
              <a:t>CLIP score, </a:t>
            </a:r>
            <a:r>
              <a:rPr lang="ru-RU" b="0" i="0" dirty="0">
                <a:solidFill>
                  <a:srgbClr val="1F2328"/>
                </a:solidFill>
                <a:effectLst/>
                <a:latin typeface="-apple-system"/>
              </a:rPr>
              <a:t>так как она не требовала размеченных описаний для изображений.</a:t>
            </a:r>
          </a:p>
          <a:p>
            <a:endParaRPr lang="ru-RU" dirty="0">
              <a:solidFill>
                <a:srgbClr val="1F2328"/>
              </a:solidFill>
              <a:latin typeface="-apple-system"/>
            </a:endParaRPr>
          </a:p>
          <a:p>
            <a:r>
              <a:rPr lang="ru-RU" b="0" i="0" dirty="0">
                <a:solidFill>
                  <a:srgbClr val="1F2328"/>
                </a:solidFill>
                <a:effectLst/>
                <a:latin typeface="-apple-system"/>
              </a:rPr>
              <a:t>Для подсчёта метрики были взяты следующие датасеты:</a:t>
            </a:r>
          </a:p>
          <a:p>
            <a:pPr marL="342900" indent="-342900">
              <a:buAutoNum type="arabicPeriod"/>
            </a:pPr>
            <a:r>
              <a:rPr lang="en-US" dirty="0">
                <a:solidFill>
                  <a:srgbClr val="1F2328"/>
                </a:solidFill>
                <a:latin typeface="-apple-system"/>
              </a:rPr>
              <a:t>COCO</a:t>
            </a:r>
          </a:p>
          <a:p>
            <a:pPr marL="342900" indent="-342900">
              <a:buAutoNum type="arabicPeriod"/>
            </a:pPr>
            <a:r>
              <a:rPr lang="en-US" b="0" i="0" dirty="0">
                <a:solidFill>
                  <a:srgbClr val="1F2328"/>
                </a:solidFill>
                <a:effectLst/>
                <a:latin typeface="-apple-system"/>
                <a:hlinkClick r:id="rId2"/>
              </a:rPr>
              <a:t>Anime vs Cartoon vs Human</a:t>
            </a:r>
            <a:endParaRPr lang="en-US" b="0" i="0" dirty="0">
              <a:solidFill>
                <a:srgbClr val="1F2328"/>
              </a:solidFill>
              <a:effectLst/>
              <a:latin typeface="-apple-system"/>
            </a:endParaRPr>
          </a:p>
        </p:txBody>
      </p:sp>
      <p:graphicFrame>
        <p:nvGraphicFramePr>
          <p:cNvPr id="5" name="Таблица 4">
            <a:extLst>
              <a:ext uri="{FF2B5EF4-FFF2-40B4-BE49-F238E27FC236}">
                <a16:creationId xmlns:a16="http://schemas.microsoft.com/office/drawing/2014/main" id="{20D8C951-7634-A74F-D5BE-5C4F18E2F45A}"/>
              </a:ext>
            </a:extLst>
          </p:cNvPr>
          <p:cNvGraphicFramePr>
            <a:graphicFrameLocks noGrp="1"/>
          </p:cNvGraphicFramePr>
          <p:nvPr>
            <p:extLst>
              <p:ext uri="{D42A27DB-BD31-4B8C-83A1-F6EECF244321}">
                <p14:modId xmlns:p14="http://schemas.microsoft.com/office/powerpoint/2010/main" val="1121500027"/>
              </p:ext>
            </p:extLst>
          </p:nvPr>
        </p:nvGraphicFramePr>
        <p:xfrm>
          <a:off x="5553493" y="2185203"/>
          <a:ext cx="5431590" cy="3134360"/>
        </p:xfrm>
        <a:graphic>
          <a:graphicData uri="http://schemas.openxmlformats.org/drawingml/2006/table">
            <a:tbl>
              <a:tblPr firstRow="1" bandRow="1">
                <a:tableStyleId>{5C22544A-7EE6-4342-B048-85BDC9FD1C3A}</a:tableStyleId>
              </a:tblPr>
              <a:tblGrid>
                <a:gridCol w="1810530">
                  <a:extLst>
                    <a:ext uri="{9D8B030D-6E8A-4147-A177-3AD203B41FA5}">
                      <a16:colId xmlns:a16="http://schemas.microsoft.com/office/drawing/2014/main" val="902920746"/>
                    </a:ext>
                  </a:extLst>
                </a:gridCol>
                <a:gridCol w="1810530">
                  <a:extLst>
                    <a:ext uri="{9D8B030D-6E8A-4147-A177-3AD203B41FA5}">
                      <a16:colId xmlns:a16="http://schemas.microsoft.com/office/drawing/2014/main" val="2822708968"/>
                    </a:ext>
                  </a:extLst>
                </a:gridCol>
                <a:gridCol w="1810530">
                  <a:extLst>
                    <a:ext uri="{9D8B030D-6E8A-4147-A177-3AD203B41FA5}">
                      <a16:colId xmlns:a16="http://schemas.microsoft.com/office/drawing/2014/main" val="433773353"/>
                    </a:ext>
                  </a:extLst>
                </a:gridCol>
              </a:tblGrid>
              <a:tr h="370840">
                <a:tc>
                  <a:txBody>
                    <a:bodyPr/>
                    <a:lstStyle/>
                    <a:p>
                      <a:r>
                        <a:rPr lang="en-US" dirty="0"/>
                        <a:t>Dataset</a:t>
                      </a:r>
                      <a:endParaRPr lang="ru-RU" dirty="0"/>
                    </a:p>
                  </a:txBody>
                  <a:tcPr/>
                </a:tc>
                <a:tc>
                  <a:txBody>
                    <a:bodyPr/>
                    <a:lstStyle/>
                    <a:p>
                      <a:pPr algn="ctr"/>
                      <a:r>
                        <a:rPr lang="en-US" dirty="0">
                          <a:solidFill>
                            <a:schemeClr val="accent6"/>
                          </a:solidFill>
                        </a:rPr>
                        <a:t>Florence</a:t>
                      </a:r>
                      <a:endParaRPr lang="ru-RU" dirty="0">
                        <a:solidFill>
                          <a:schemeClr val="accent6"/>
                        </a:solidFill>
                      </a:endParaRPr>
                    </a:p>
                  </a:txBody>
                  <a:tcPr/>
                </a:tc>
                <a:tc>
                  <a:txBody>
                    <a:bodyPr/>
                    <a:lstStyle/>
                    <a:p>
                      <a:pPr algn="ctr"/>
                      <a:r>
                        <a:rPr lang="en-US" dirty="0">
                          <a:solidFill>
                            <a:srgbClr val="C00000"/>
                          </a:solidFill>
                        </a:rPr>
                        <a:t>Blip large</a:t>
                      </a:r>
                      <a:endParaRPr lang="ru-RU" dirty="0">
                        <a:solidFill>
                          <a:srgbClr val="C00000"/>
                        </a:solidFill>
                      </a:endParaRPr>
                    </a:p>
                  </a:txBody>
                  <a:tcPr/>
                </a:tc>
                <a:extLst>
                  <a:ext uri="{0D108BD9-81ED-4DB2-BD59-A6C34878D82A}">
                    <a16:rowId xmlns:a16="http://schemas.microsoft.com/office/drawing/2014/main" val="1758257284"/>
                  </a:ext>
                </a:extLst>
              </a:tr>
              <a:tr h="370840">
                <a:tc>
                  <a:txBody>
                    <a:bodyPr/>
                    <a:lstStyle/>
                    <a:p>
                      <a:pPr algn="l"/>
                      <a:r>
                        <a:rPr lang="en-US" dirty="0"/>
                        <a:t>Coco</a:t>
                      </a:r>
                      <a:endParaRPr lang="ru-RU" dirty="0"/>
                    </a:p>
                  </a:txBody>
                  <a:tcPr/>
                </a:tc>
                <a:tc>
                  <a:txBody>
                    <a:bodyPr/>
                    <a:lstStyle/>
                    <a:p>
                      <a:pPr algn="ctr"/>
                      <a:r>
                        <a:rPr lang="en-US" dirty="0"/>
                        <a:t>0.314</a:t>
                      </a:r>
                      <a:r>
                        <a:rPr lang="ru-RU" dirty="0"/>
                        <a:t>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dirty="0"/>
                        <a:t>0.2937</a:t>
                      </a:r>
                    </a:p>
                  </a:txBody>
                  <a:tcPr/>
                </a:tc>
                <a:extLst>
                  <a:ext uri="{0D108BD9-81ED-4DB2-BD59-A6C34878D82A}">
                    <a16:rowId xmlns:a16="http://schemas.microsoft.com/office/drawing/2014/main" val="881974106"/>
                  </a:ext>
                </a:extLst>
              </a:tr>
              <a:tr h="370840">
                <a:tc>
                  <a:txBody>
                    <a:bodyPr/>
                    <a:lstStyle/>
                    <a:p>
                      <a:pPr algn="l"/>
                      <a:r>
                        <a:rPr lang="en-US" dirty="0"/>
                        <a:t>Anime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0.2587</a:t>
                      </a:r>
                      <a:endParaRPr lang="ru-RU"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dirty="0"/>
                        <a:t>0.2561</a:t>
                      </a:r>
                    </a:p>
                  </a:txBody>
                  <a:tcPr/>
                </a:tc>
                <a:extLst>
                  <a:ext uri="{0D108BD9-81ED-4DB2-BD59-A6C34878D82A}">
                    <a16:rowId xmlns:a16="http://schemas.microsoft.com/office/drawing/2014/main" val="3781865514"/>
                  </a:ext>
                </a:extLst>
              </a:tr>
              <a:tr h="370840">
                <a:tc>
                  <a:txBody>
                    <a:bodyPr/>
                    <a:lstStyle/>
                    <a:p>
                      <a:pPr algn="l"/>
                      <a:r>
                        <a:rPr lang="en-US" dirty="0"/>
                        <a:t>Cartoon</a:t>
                      </a:r>
                      <a:endParaRPr lang="ru-RU"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0.3</a:t>
                      </a:r>
                      <a:r>
                        <a:rPr lang="ru-RU" dirty="0"/>
                        <a:t>215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dirty="0"/>
                        <a:t>0.2974</a:t>
                      </a:r>
                    </a:p>
                  </a:txBody>
                  <a:tcPr/>
                </a:tc>
                <a:extLst>
                  <a:ext uri="{0D108BD9-81ED-4DB2-BD59-A6C34878D82A}">
                    <a16:rowId xmlns:a16="http://schemas.microsoft.com/office/drawing/2014/main" val="3813826966"/>
                  </a:ext>
                </a:extLst>
              </a:tr>
              <a:tr h="370840">
                <a:tc>
                  <a:txBody>
                    <a:bodyPr/>
                    <a:lstStyle/>
                    <a:p>
                      <a:pPr algn="l"/>
                      <a:r>
                        <a:rPr lang="en-US" dirty="0"/>
                        <a:t>Human</a:t>
                      </a:r>
                      <a:endParaRPr lang="ru-RU"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0.</a:t>
                      </a:r>
                      <a:r>
                        <a:rPr lang="ru-RU" dirty="0"/>
                        <a:t>2930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dirty="0"/>
                        <a:t>0.2755</a:t>
                      </a:r>
                    </a:p>
                  </a:txBody>
                  <a:tcPr/>
                </a:tc>
                <a:extLst>
                  <a:ext uri="{0D108BD9-81ED-4DB2-BD59-A6C34878D82A}">
                    <a16:rowId xmlns:a16="http://schemas.microsoft.com/office/drawing/2014/main" val="1895017647"/>
                  </a:ext>
                </a:extLst>
              </a:tr>
              <a:tr h="370840">
                <a:tc>
                  <a:txBody>
                    <a:bodyPr/>
                    <a:lstStyle/>
                    <a:p>
                      <a:pPr algn="l"/>
                      <a:r>
                        <a:rPr lang="en-US" dirty="0"/>
                        <a:t>Mean CLIP-score</a:t>
                      </a:r>
                      <a:endParaRPr lang="ru-RU"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dirty="0"/>
                        <a:t>0.2968</a:t>
                      </a:r>
                    </a:p>
                  </a:txBody>
                  <a:tcPr/>
                </a:tc>
                <a:tc>
                  <a:txBody>
                    <a:bodyPr/>
                    <a:lstStyle/>
                    <a:p>
                      <a:pPr algn="ctr"/>
                      <a:r>
                        <a:rPr lang="ru-RU" dirty="0"/>
                        <a:t>0.280</a:t>
                      </a:r>
                      <a:r>
                        <a:rPr lang="en-US" dirty="0"/>
                        <a:t>7</a:t>
                      </a:r>
                      <a:endParaRPr lang="ru-RU" dirty="0"/>
                    </a:p>
                  </a:txBody>
                  <a:tcPr/>
                </a:tc>
                <a:extLst>
                  <a:ext uri="{0D108BD9-81ED-4DB2-BD59-A6C34878D82A}">
                    <a16:rowId xmlns:a16="http://schemas.microsoft.com/office/drawing/2014/main" val="3787431143"/>
                  </a:ext>
                </a:extLst>
              </a:tr>
              <a:tr h="370840">
                <a:tc>
                  <a:txBody>
                    <a:bodyPr/>
                    <a:lstStyle/>
                    <a:p>
                      <a:pPr algn="l"/>
                      <a:r>
                        <a:rPr lang="en-US" dirty="0"/>
                        <a:t>Mean time per image</a:t>
                      </a:r>
                      <a:endParaRPr lang="ru-RU"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dirty="0"/>
                        <a:t>0.48</a:t>
                      </a:r>
                      <a:r>
                        <a:rPr lang="en-US" dirty="0"/>
                        <a:t>1</a:t>
                      </a:r>
                      <a:endParaRPr lang="ru-RU" dirty="0"/>
                    </a:p>
                  </a:txBody>
                  <a:tcPr/>
                </a:tc>
                <a:tc>
                  <a:txBody>
                    <a:bodyPr/>
                    <a:lstStyle/>
                    <a:p>
                      <a:pPr algn="ctr"/>
                      <a:r>
                        <a:rPr lang="ru-RU" dirty="0"/>
                        <a:t>0.31</a:t>
                      </a:r>
                      <a:r>
                        <a:rPr lang="en-US" dirty="0"/>
                        <a:t>4</a:t>
                      </a:r>
                      <a:endParaRPr lang="ru-RU" dirty="0"/>
                    </a:p>
                  </a:txBody>
                  <a:tcPr/>
                </a:tc>
                <a:extLst>
                  <a:ext uri="{0D108BD9-81ED-4DB2-BD59-A6C34878D82A}">
                    <a16:rowId xmlns:a16="http://schemas.microsoft.com/office/drawing/2014/main" val="3207439022"/>
                  </a:ext>
                </a:extLst>
              </a:tr>
            </a:tbl>
          </a:graphicData>
        </a:graphic>
      </p:graphicFrame>
    </p:spTree>
    <p:extLst>
      <p:ext uri="{BB962C8B-B14F-4D97-AF65-F5344CB8AC3E}">
        <p14:creationId xmlns:p14="http://schemas.microsoft.com/office/powerpoint/2010/main" val="26953109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744A9FD-CAA2-0FDB-BF77-6D669CDDF483}"/>
              </a:ext>
            </a:extLst>
          </p:cNvPr>
          <p:cNvSpPr>
            <a:spLocks noGrp="1"/>
          </p:cNvSpPr>
          <p:nvPr>
            <p:ph type="title"/>
          </p:nvPr>
        </p:nvSpPr>
        <p:spPr/>
        <p:txBody>
          <a:bodyPr/>
          <a:lstStyle/>
          <a:p>
            <a:r>
              <a:rPr lang="en-US" dirty="0"/>
              <a:t>Florence 2 Large?</a:t>
            </a:r>
            <a:endParaRPr lang="ru-RU" dirty="0"/>
          </a:p>
        </p:txBody>
      </p:sp>
      <p:sp>
        <p:nvSpPr>
          <p:cNvPr id="3" name="Текст 2">
            <a:extLst>
              <a:ext uri="{FF2B5EF4-FFF2-40B4-BE49-F238E27FC236}">
                <a16:creationId xmlns:a16="http://schemas.microsoft.com/office/drawing/2014/main" id="{0C5093C8-4A89-6E95-9FCD-77235A1E3143}"/>
              </a:ext>
            </a:extLst>
          </p:cNvPr>
          <p:cNvSpPr>
            <a:spLocks noGrp="1"/>
          </p:cNvSpPr>
          <p:nvPr>
            <p:ph type="body" idx="1"/>
          </p:nvPr>
        </p:nvSpPr>
        <p:spPr/>
        <p:txBody>
          <a:bodyPr/>
          <a:lstStyle/>
          <a:p>
            <a:pPr algn="ctr"/>
            <a:r>
              <a:rPr lang="ru-RU" dirty="0"/>
              <a:t>Плюсы</a:t>
            </a:r>
          </a:p>
        </p:txBody>
      </p:sp>
      <p:sp>
        <p:nvSpPr>
          <p:cNvPr id="4" name="Объект 3">
            <a:extLst>
              <a:ext uri="{FF2B5EF4-FFF2-40B4-BE49-F238E27FC236}">
                <a16:creationId xmlns:a16="http://schemas.microsoft.com/office/drawing/2014/main" id="{33251806-4B5E-4D9A-AF9A-6027C911D766}"/>
              </a:ext>
            </a:extLst>
          </p:cNvPr>
          <p:cNvSpPr>
            <a:spLocks noGrp="1"/>
          </p:cNvSpPr>
          <p:nvPr>
            <p:ph sz="half" idx="2"/>
          </p:nvPr>
        </p:nvSpPr>
        <p:spPr/>
        <p:txBody>
          <a:bodyPr>
            <a:normAutofit fontScale="77500" lnSpcReduction="20000"/>
          </a:bodyPr>
          <a:lstStyle/>
          <a:p>
            <a:pPr algn="l" fontAlgn="base">
              <a:buFont typeface="+mj-lt"/>
              <a:buAutoNum type="arabicPeriod"/>
            </a:pPr>
            <a:r>
              <a:rPr lang="ru-RU" b="0" i="0" dirty="0">
                <a:effectLst/>
                <a:latin typeface="inherit"/>
              </a:rPr>
              <a:t>Качество описаний лучшее из всех рассмотренных моделей. При этом поддерживает 3 разные степени детализации</a:t>
            </a:r>
            <a:r>
              <a:rPr lang="en-US" b="0" i="0" dirty="0">
                <a:effectLst/>
                <a:latin typeface="inherit"/>
              </a:rPr>
              <a:t>.</a:t>
            </a:r>
            <a:endParaRPr lang="ru-RU" b="0" i="0" dirty="0">
              <a:effectLst/>
              <a:latin typeface="inherit"/>
            </a:endParaRPr>
          </a:p>
          <a:p>
            <a:pPr algn="l" fontAlgn="base">
              <a:buFont typeface="+mj-lt"/>
              <a:buAutoNum type="arabicPeriod"/>
            </a:pPr>
            <a:r>
              <a:rPr lang="ru-RU" b="0" i="0" dirty="0">
                <a:effectLst/>
                <a:latin typeface="inherit"/>
              </a:rPr>
              <a:t>Может описывать пространственные соотношения объектов</a:t>
            </a:r>
            <a:r>
              <a:rPr lang="en-US" b="0" i="0" dirty="0">
                <a:effectLst/>
                <a:latin typeface="inherit"/>
              </a:rPr>
              <a:t>.</a:t>
            </a:r>
            <a:endParaRPr lang="ru-RU" b="0" i="0" dirty="0">
              <a:effectLst/>
              <a:latin typeface="inherit"/>
            </a:endParaRPr>
          </a:p>
          <a:p>
            <a:pPr algn="l" fontAlgn="base">
              <a:buFont typeface="+mj-lt"/>
              <a:buAutoNum type="arabicPeriod"/>
            </a:pPr>
            <a:r>
              <a:rPr lang="ru-RU" b="0" i="0" dirty="0">
                <a:effectLst/>
                <a:latin typeface="inherit"/>
              </a:rPr>
              <a:t>Также модель поддерживает детектирование, сегментацию, пообъектное описание как дополнительный функционал.</a:t>
            </a:r>
          </a:p>
          <a:p>
            <a:pPr algn="l" fontAlgn="base">
              <a:buFont typeface="+mj-lt"/>
              <a:buAutoNum type="arabicPeriod"/>
            </a:pPr>
            <a:r>
              <a:rPr lang="ru-RU" b="0" i="0" dirty="0">
                <a:effectLst/>
                <a:latin typeface="inherit"/>
              </a:rPr>
              <a:t>Время </a:t>
            </a:r>
            <a:r>
              <a:rPr lang="ru-RU" b="0" i="0" dirty="0" err="1">
                <a:effectLst/>
                <a:latin typeface="inherit"/>
              </a:rPr>
              <a:t>инференса</a:t>
            </a:r>
            <a:r>
              <a:rPr lang="ru-RU" b="0" i="0" dirty="0">
                <a:effectLst/>
                <a:latin typeface="inherit"/>
              </a:rPr>
              <a:t> 0.4 – 2 секунды в зависимости от степени детализации</a:t>
            </a:r>
            <a:r>
              <a:rPr lang="en-US" b="0" i="0" dirty="0">
                <a:effectLst/>
                <a:latin typeface="inherit"/>
              </a:rPr>
              <a:t>.</a:t>
            </a:r>
          </a:p>
          <a:p>
            <a:pPr algn="l" fontAlgn="base">
              <a:buFont typeface="+mj-lt"/>
              <a:buAutoNum type="arabicPeriod"/>
            </a:pPr>
            <a:r>
              <a:rPr lang="en-US" b="0" i="0" dirty="0">
                <a:effectLst/>
                <a:latin typeface="inherit"/>
              </a:rPr>
              <a:t> </a:t>
            </a:r>
            <a:r>
              <a:rPr lang="ru-RU" b="0" i="0" dirty="0">
                <a:effectLst/>
                <a:latin typeface="inherit"/>
              </a:rPr>
              <a:t>Может читать текст</a:t>
            </a:r>
            <a:r>
              <a:rPr lang="en-US" b="0" i="0" dirty="0">
                <a:effectLst/>
                <a:latin typeface="inherit"/>
              </a:rPr>
              <a:t> </a:t>
            </a:r>
            <a:r>
              <a:rPr lang="ru-RU" b="0" i="0" dirty="0">
                <a:effectLst/>
                <a:latin typeface="inherit"/>
              </a:rPr>
              <a:t>на изображении</a:t>
            </a:r>
            <a:r>
              <a:rPr lang="en-US" b="0" i="0" dirty="0">
                <a:effectLst/>
                <a:latin typeface="inherit"/>
              </a:rPr>
              <a:t>.</a:t>
            </a:r>
          </a:p>
          <a:p>
            <a:endParaRPr lang="ru-RU" dirty="0"/>
          </a:p>
        </p:txBody>
      </p:sp>
      <p:sp>
        <p:nvSpPr>
          <p:cNvPr id="5" name="Текст 4">
            <a:extLst>
              <a:ext uri="{FF2B5EF4-FFF2-40B4-BE49-F238E27FC236}">
                <a16:creationId xmlns:a16="http://schemas.microsoft.com/office/drawing/2014/main" id="{C75D79D2-1790-4CCD-3051-1BFD6737602C}"/>
              </a:ext>
            </a:extLst>
          </p:cNvPr>
          <p:cNvSpPr>
            <a:spLocks noGrp="1"/>
          </p:cNvSpPr>
          <p:nvPr>
            <p:ph type="body" sz="quarter" idx="3"/>
          </p:nvPr>
        </p:nvSpPr>
        <p:spPr/>
        <p:txBody>
          <a:bodyPr/>
          <a:lstStyle/>
          <a:p>
            <a:pPr algn="ctr"/>
            <a:r>
              <a:rPr lang="ru-RU" dirty="0"/>
              <a:t>Минусы</a:t>
            </a:r>
          </a:p>
        </p:txBody>
      </p:sp>
      <p:sp>
        <p:nvSpPr>
          <p:cNvPr id="6" name="Объект 5">
            <a:extLst>
              <a:ext uri="{FF2B5EF4-FFF2-40B4-BE49-F238E27FC236}">
                <a16:creationId xmlns:a16="http://schemas.microsoft.com/office/drawing/2014/main" id="{CB741678-9927-FA8E-D2AD-5011966EEAC8}"/>
              </a:ext>
            </a:extLst>
          </p:cNvPr>
          <p:cNvSpPr>
            <a:spLocks noGrp="1"/>
          </p:cNvSpPr>
          <p:nvPr>
            <p:ph sz="quarter" idx="4"/>
          </p:nvPr>
        </p:nvSpPr>
        <p:spPr/>
        <p:txBody>
          <a:bodyPr>
            <a:normAutofit fontScale="77500" lnSpcReduction="20000"/>
          </a:bodyPr>
          <a:lstStyle/>
          <a:p>
            <a:pPr marL="0" indent="0">
              <a:buNone/>
            </a:pPr>
            <a:r>
              <a:rPr lang="ru-RU" dirty="0">
                <a:latin typeface="inherit"/>
              </a:rPr>
              <a:t>1. Описания выдаются только на английском языке</a:t>
            </a:r>
            <a:r>
              <a:rPr lang="en-US" dirty="0">
                <a:latin typeface="inherit"/>
              </a:rPr>
              <a:t>.</a:t>
            </a:r>
            <a:endParaRPr lang="ru-RU" dirty="0">
              <a:latin typeface="inherit"/>
            </a:endParaRPr>
          </a:p>
          <a:p>
            <a:pPr marL="0" indent="0">
              <a:buNone/>
            </a:pPr>
            <a:r>
              <a:rPr lang="ru-RU" dirty="0">
                <a:latin typeface="inherit"/>
              </a:rPr>
              <a:t>2. Работает только с заданными разработчиками </a:t>
            </a:r>
            <a:r>
              <a:rPr lang="ru-RU" dirty="0" err="1">
                <a:latin typeface="inherit"/>
              </a:rPr>
              <a:t>промптами</a:t>
            </a:r>
            <a:r>
              <a:rPr lang="en-US" dirty="0">
                <a:latin typeface="inherit"/>
              </a:rPr>
              <a:t>.</a:t>
            </a:r>
            <a:endParaRPr lang="ru-RU" dirty="0">
              <a:latin typeface="inherit"/>
            </a:endParaRPr>
          </a:p>
          <a:p>
            <a:pPr marL="0" indent="0">
              <a:buNone/>
            </a:pPr>
            <a:r>
              <a:rPr lang="ru-RU" dirty="0">
                <a:latin typeface="inherit"/>
              </a:rPr>
              <a:t>3. Текст на русском не читается корректно</a:t>
            </a:r>
            <a:r>
              <a:rPr lang="en-US" dirty="0">
                <a:latin typeface="inherit"/>
              </a:rPr>
              <a:t>.</a:t>
            </a:r>
            <a:endParaRPr lang="ru-RU" dirty="0">
              <a:latin typeface="inherit"/>
            </a:endParaRPr>
          </a:p>
          <a:p>
            <a:pPr marL="0" indent="0">
              <a:buNone/>
            </a:pPr>
            <a:r>
              <a:rPr lang="ru-RU" dirty="0">
                <a:latin typeface="inherit"/>
              </a:rPr>
              <a:t>4. Может иметь уязвимости (как и все </a:t>
            </a:r>
            <a:r>
              <a:rPr lang="en-US" dirty="0">
                <a:latin typeface="inherit"/>
              </a:rPr>
              <a:t>VLM</a:t>
            </a:r>
            <a:r>
              <a:rPr lang="ru-RU" dirty="0">
                <a:latin typeface="inherit"/>
              </a:rPr>
              <a:t>).</a:t>
            </a:r>
          </a:p>
        </p:txBody>
      </p:sp>
    </p:spTree>
    <p:extLst>
      <p:ext uri="{BB962C8B-B14F-4D97-AF65-F5344CB8AC3E}">
        <p14:creationId xmlns:p14="http://schemas.microsoft.com/office/powerpoint/2010/main" val="35018164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BED5523-AB97-CA1A-264D-E395A4FAE39B}"/>
              </a:ext>
            </a:extLst>
          </p:cNvPr>
          <p:cNvSpPr>
            <a:spLocks noGrp="1"/>
          </p:cNvSpPr>
          <p:nvPr>
            <p:ph type="title"/>
          </p:nvPr>
        </p:nvSpPr>
        <p:spPr/>
        <p:txBody>
          <a:bodyPr/>
          <a:lstStyle/>
          <a:p>
            <a:r>
              <a:rPr lang="ru-RU" dirty="0"/>
              <a:t>Как справиться с недостатками?</a:t>
            </a:r>
          </a:p>
        </p:txBody>
      </p:sp>
      <p:sp>
        <p:nvSpPr>
          <p:cNvPr id="3" name="Текст 2">
            <a:extLst>
              <a:ext uri="{FF2B5EF4-FFF2-40B4-BE49-F238E27FC236}">
                <a16:creationId xmlns:a16="http://schemas.microsoft.com/office/drawing/2014/main" id="{A86556B9-7728-A3F5-F4D9-F637351B50A9}"/>
              </a:ext>
            </a:extLst>
          </p:cNvPr>
          <p:cNvSpPr>
            <a:spLocks noGrp="1"/>
          </p:cNvSpPr>
          <p:nvPr>
            <p:ph type="body" idx="1"/>
          </p:nvPr>
        </p:nvSpPr>
        <p:spPr>
          <a:xfrm>
            <a:off x="749760" y="1690688"/>
            <a:ext cx="3208839" cy="823912"/>
          </a:xfrm>
        </p:spPr>
        <p:txBody>
          <a:bodyPr>
            <a:normAutofit/>
          </a:bodyPr>
          <a:lstStyle/>
          <a:p>
            <a:pPr algn="ctr"/>
            <a:r>
              <a:rPr lang="ru-RU" dirty="0"/>
              <a:t>Описания только на английском</a:t>
            </a:r>
          </a:p>
        </p:txBody>
      </p:sp>
      <p:sp>
        <p:nvSpPr>
          <p:cNvPr id="4" name="Объект 3">
            <a:extLst>
              <a:ext uri="{FF2B5EF4-FFF2-40B4-BE49-F238E27FC236}">
                <a16:creationId xmlns:a16="http://schemas.microsoft.com/office/drawing/2014/main" id="{F7F9BB23-BF14-34F5-FA91-C80236C1E595}"/>
              </a:ext>
            </a:extLst>
          </p:cNvPr>
          <p:cNvSpPr>
            <a:spLocks noGrp="1"/>
          </p:cNvSpPr>
          <p:nvPr>
            <p:ph sz="half" idx="2"/>
          </p:nvPr>
        </p:nvSpPr>
        <p:spPr>
          <a:xfrm>
            <a:off x="749759" y="2505075"/>
            <a:ext cx="3208838" cy="3684588"/>
          </a:xfrm>
        </p:spPr>
        <p:txBody>
          <a:bodyPr>
            <a:normAutofit/>
          </a:bodyPr>
          <a:lstStyle/>
          <a:p>
            <a:r>
              <a:rPr lang="ru-RU" sz="2000" dirty="0"/>
              <a:t>Сделать </a:t>
            </a:r>
            <a:r>
              <a:rPr lang="en-US" sz="2000" dirty="0"/>
              <a:t>API </a:t>
            </a:r>
            <a:r>
              <a:rPr lang="ru-RU" sz="2000" dirty="0"/>
              <a:t>переводчик</a:t>
            </a:r>
          </a:p>
        </p:txBody>
      </p:sp>
      <p:sp>
        <p:nvSpPr>
          <p:cNvPr id="5" name="Текст 4">
            <a:extLst>
              <a:ext uri="{FF2B5EF4-FFF2-40B4-BE49-F238E27FC236}">
                <a16:creationId xmlns:a16="http://schemas.microsoft.com/office/drawing/2014/main" id="{49F7B244-30CB-DD0B-956A-0AD90A5CC784}"/>
              </a:ext>
            </a:extLst>
          </p:cNvPr>
          <p:cNvSpPr>
            <a:spLocks noGrp="1"/>
          </p:cNvSpPr>
          <p:nvPr>
            <p:ph type="body" sz="quarter" idx="3"/>
          </p:nvPr>
        </p:nvSpPr>
        <p:spPr>
          <a:xfrm>
            <a:off x="7543800" y="1681163"/>
            <a:ext cx="3811588" cy="823912"/>
          </a:xfrm>
        </p:spPr>
        <p:txBody>
          <a:bodyPr>
            <a:normAutofit/>
          </a:bodyPr>
          <a:lstStyle/>
          <a:p>
            <a:pPr marL="0" indent="0" algn="ctr">
              <a:buNone/>
            </a:pPr>
            <a:r>
              <a:rPr lang="ru-RU" dirty="0">
                <a:latin typeface="inherit"/>
              </a:rPr>
              <a:t>Текст на русском не читается корректно</a:t>
            </a:r>
          </a:p>
        </p:txBody>
      </p:sp>
      <p:sp>
        <p:nvSpPr>
          <p:cNvPr id="6" name="Объект 5">
            <a:extLst>
              <a:ext uri="{FF2B5EF4-FFF2-40B4-BE49-F238E27FC236}">
                <a16:creationId xmlns:a16="http://schemas.microsoft.com/office/drawing/2014/main" id="{B47A3CB6-6890-E836-CD88-FBE17372E61C}"/>
              </a:ext>
            </a:extLst>
          </p:cNvPr>
          <p:cNvSpPr>
            <a:spLocks noGrp="1"/>
          </p:cNvSpPr>
          <p:nvPr>
            <p:ph sz="quarter" idx="4"/>
          </p:nvPr>
        </p:nvSpPr>
        <p:spPr>
          <a:xfrm>
            <a:off x="7543800" y="2505075"/>
            <a:ext cx="3811588" cy="3684588"/>
          </a:xfrm>
        </p:spPr>
        <p:txBody>
          <a:bodyPr>
            <a:normAutofit/>
          </a:bodyPr>
          <a:lstStyle/>
          <a:p>
            <a:r>
              <a:rPr lang="ru-RU" sz="2000" dirty="0">
                <a:latin typeface="inherit"/>
              </a:rPr>
              <a:t>Подавать картинку сначала в модель </a:t>
            </a:r>
            <a:r>
              <a:rPr lang="en-US" sz="2000" dirty="0">
                <a:latin typeface="inherit"/>
              </a:rPr>
              <a:t>OCR</a:t>
            </a:r>
            <a:r>
              <a:rPr lang="ru-RU" sz="2000" dirty="0">
                <a:latin typeface="inherit"/>
              </a:rPr>
              <a:t>.</a:t>
            </a:r>
          </a:p>
          <a:p>
            <a:r>
              <a:rPr lang="ru-RU" sz="2000" dirty="0">
                <a:latin typeface="inherit"/>
              </a:rPr>
              <a:t>При обнаружении текста на русском языке, уменьшить степень детализации на минимальный.</a:t>
            </a:r>
          </a:p>
          <a:p>
            <a:r>
              <a:rPr lang="ru-RU" sz="2000" dirty="0">
                <a:latin typeface="inherit"/>
              </a:rPr>
              <a:t>Дополнить описание с помощью текста, полученного от </a:t>
            </a:r>
            <a:r>
              <a:rPr lang="en-US" sz="2000" dirty="0">
                <a:latin typeface="inherit"/>
              </a:rPr>
              <a:t>OCR </a:t>
            </a:r>
            <a:r>
              <a:rPr lang="ru-RU" sz="2000" dirty="0">
                <a:latin typeface="inherit"/>
              </a:rPr>
              <a:t>модели.</a:t>
            </a:r>
          </a:p>
          <a:p>
            <a:endParaRPr lang="ru-RU" sz="2000" dirty="0"/>
          </a:p>
        </p:txBody>
      </p:sp>
      <p:sp>
        <p:nvSpPr>
          <p:cNvPr id="7" name="Текст 2">
            <a:extLst>
              <a:ext uri="{FF2B5EF4-FFF2-40B4-BE49-F238E27FC236}">
                <a16:creationId xmlns:a16="http://schemas.microsoft.com/office/drawing/2014/main" id="{1EB0E075-81EA-D36C-139C-A1EEC771CED4}"/>
              </a:ext>
            </a:extLst>
          </p:cNvPr>
          <p:cNvSpPr txBox="1">
            <a:spLocks/>
          </p:cNvSpPr>
          <p:nvPr/>
        </p:nvSpPr>
        <p:spPr>
          <a:xfrm>
            <a:off x="4048626" y="1681163"/>
            <a:ext cx="3208839"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ctr"/>
            <a:r>
              <a:rPr lang="ru-RU" dirty="0"/>
              <a:t>Ограниченность промптов</a:t>
            </a:r>
          </a:p>
        </p:txBody>
      </p:sp>
      <p:sp>
        <p:nvSpPr>
          <p:cNvPr id="8" name="Объект 3">
            <a:extLst>
              <a:ext uri="{FF2B5EF4-FFF2-40B4-BE49-F238E27FC236}">
                <a16:creationId xmlns:a16="http://schemas.microsoft.com/office/drawing/2014/main" id="{6B53F1DC-E4EB-9214-8649-FE4EC2CF7AA4}"/>
              </a:ext>
            </a:extLst>
          </p:cNvPr>
          <p:cNvSpPr txBox="1">
            <a:spLocks/>
          </p:cNvSpPr>
          <p:nvPr/>
        </p:nvSpPr>
        <p:spPr>
          <a:xfrm>
            <a:off x="4048627" y="2505075"/>
            <a:ext cx="3208838" cy="36845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sz="2000" dirty="0"/>
              <a:t>Для генерации качественных описаний разной степени детализации промптов, предоставленных разработчиками, вполне достаточно</a:t>
            </a:r>
          </a:p>
        </p:txBody>
      </p:sp>
      <p:cxnSp>
        <p:nvCxnSpPr>
          <p:cNvPr id="10" name="Прямая соединительная линия 9">
            <a:extLst>
              <a:ext uri="{FF2B5EF4-FFF2-40B4-BE49-F238E27FC236}">
                <a16:creationId xmlns:a16="http://schemas.microsoft.com/office/drawing/2014/main" id="{73D3E4D9-5461-D9AE-4285-3F609127DF9D}"/>
              </a:ext>
            </a:extLst>
          </p:cNvPr>
          <p:cNvCxnSpPr/>
          <p:nvPr/>
        </p:nvCxnSpPr>
        <p:spPr>
          <a:xfrm>
            <a:off x="3958597" y="1798721"/>
            <a:ext cx="0" cy="4848726"/>
          </a:xfrm>
          <a:prstGeom prst="line">
            <a:avLst/>
          </a:prstGeom>
        </p:spPr>
        <p:style>
          <a:lnRef idx="2">
            <a:schemeClr val="dk1"/>
          </a:lnRef>
          <a:fillRef idx="0">
            <a:schemeClr val="dk1"/>
          </a:fillRef>
          <a:effectRef idx="1">
            <a:schemeClr val="dk1"/>
          </a:effectRef>
          <a:fontRef idx="minor">
            <a:schemeClr val="tx1"/>
          </a:fontRef>
        </p:style>
      </p:cxnSp>
      <p:cxnSp>
        <p:nvCxnSpPr>
          <p:cNvPr id="11" name="Прямая соединительная линия 10">
            <a:extLst>
              <a:ext uri="{FF2B5EF4-FFF2-40B4-BE49-F238E27FC236}">
                <a16:creationId xmlns:a16="http://schemas.microsoft.com/office/drawing/2014/main" id="{DA7942EA-334A-94B2-4747-11E03C051B29}"/>
              </a:ext>
            </a:extLst>
          </p:cNvPr>
          <p:cNvCxnSpPr/>
          <p:nvPr/>
        </p:nvCxnSpPr>
        <p:spPr>
          <a:xfrm>
            <a:off x="7377364" y="1798721"/>
            <a:ext cx="0" cy="4848726"/>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2984165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12D364F-D8D1-39A0-7704-BE74ADD288C0}"/>
              </a:ext>
            </a:extLst>
          </p:cNvPr>
          <p:cNvSpPr>
            <a:spLocks noGrp="1"/>
          </p:cNvSpPr>
          <p:nvPr>
            <p:ph type="title"/>
          </p:nvPr>
        </p:nvSpPr>
        <p:spPr/>
        <p:txBody>
          <a:bodyPr/>
          <a:lstStyle/>
          <a:p>
            <a:r>
              <a:rPr lang="ru-RU" dirty="0"/>
              <a:t>Возможные уязвимости выбранной модели </a:t>
            </a:r>
            <a:r>
              <a:rPr lang="en-US" dirty="0"/>
              <a:t>Florence-2-large</a:t>
            </a:r>
            <a:endParaRPr lang="ru-RU" dirty="0"/>
          </a:p>
        </p:txBody>
      </p:sp>
      <p:sp>
        <p:nvSpPr>
          <p:cNvPr id="18" name="Объект 2">
            <a:extLst>
              <a:ext uri="{FF2B5EF4-FFF2-40B4-BE49-F238E27FC236}">
                <a16:creationId xmlns:a16="http://schemas.microsoft.com/office/drawing/2014/main" id="{84203093-AD67-43C6-9299-63B81671A8D0}"/>
              </a:ext>
            </a:extLst>
          </p:cNvPr>
          <p:cNvSpPr txBox="1">
            <a:spLocks/>
          </p:cNvSpPr>
          <p:nvPr/>
        </p:nvSpPr>
        <p:spPr>
          <a:xfrm>
            <a:off x="320784" y="1663459"/>
            <a:ext cx="3893598" cy="58249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ru-RU" sz="1800" dirty="0">
                <a:solidFill>
                  <a:srgbClr val="C00000"/>
                </a:solidFill>
              </a:rPr>
              <a:t>1. Шумные</a:t>
            </a:r>
            <a:r>
              <a:rPr lang="en-US" sz="1800" dirty="0">
                <a:solidFill>
                  <a:srgbClr val="C00000"/>
                </a:solidFill>
              </a:rPr>
              <a:t> / </a:t>
            </a:r>
            <a:r>
              <a:rPr lang="ru-RU" sz="1800" dirty="0">
                <a:solidFill>
                  <a:srgbClr val="C00000"/>
                </a:solidFill>
              </a:rPr>
              <a:t>однородные изображения</a:t>
            </a:r>
          </a:p>
        </p:txBody>
      </p:sp>
      <p:pic>
        <p:nvPicPr>
          <p:cNvPr id="19" name="Рисунок 18">
            <a:extLst>
              <a:ext uri="{FF2B5EF4-FFF2-40B4-BE49-F238E27FC236}">
                <a16:creationId xmlns:a16="http://schemas.microsoft.com/office/drawing/2014/main" id="{8BB344B1-A794-6112-AEAB-59CF274EF0FD}"/>
              </a:ext>
            </a:extLst>
          </p:cNvPr>
          <p:cNvPicPr>
            <a:picLocks noChangeAspect="1"/>
          </p:cNvPicPr>
          <p:nvPr/>
        </p:nvPicPr>
        <p:blipFill>
          <a:blip r:embed="rId2"/>
          <a:stretch>
            <a:fillRect/>
          </a:stretch>
        </p:blipFill>
        <p:spPr>
          <a:xfrm>
            <a:off x="774775" y="2338840"/>
            <a:ext cx="3121285" cy="3079178"/>
          </a:xfrm>
          <a:prstGeom prst="rect">
            <a:avLst/>
          </a:prstGeom>
        </p:spPr>
      </p:pic>
      <p:sp>
        <p:nvSpPr>
          <p:cNvPr id="23" name="TextBox 22">
            <a:extLst>
              <a:ext uri="{FF2B5EF4-FFF2-40B4-BE49-F238E27FC236}">
                <a16:creationId xmlns:a16="http://schemas.microsoft.com/office/drawing/2014/main" id="{18847FF3-00D5-B8DA-C5EA-E77502F1FACE}"/>
              </a:ext>
            </a:extLst>
          </p:cNvPr>
          <p:cNvSpPr txBox="1"/>
          <p:nvPr/>
        </p:nvSpPr>
        <p:spPr>
          <a:xfrm>
            <a:off x="5207787" y="1658968"/>
            <a:ext cx="2769833" cy="369332"/>
          </a:xfrm>
          <a:prstGeom prst="rect">
            <a:avLst/>
          </a:prstGeom>
          <a:noFill/>
        </p:spPr>
        <p:txBody>
          <a:bodyPr wrap="square" rtlCol="0">
            <a:spAutoFit/>
          </a:bodyPr>
          <a:lstStyle/>
          <a:p>
            <a:pPr algn="ctr"/>
            <a:r>
              <a:rPr lang="ru-RU" dirty="0">
                <a:solidFill>
                  <a:schemeClr val="accent3"/>
                </a:solidFill>
              </a:rPr>
              <a:t>2. Тёмные изображения</a:t>
            </a:r>
          </a:p>
        </p:txBody>
      </p:sp>
      <p:pic>
        <p:nvPicPr>
          <p:cNvPr id="24" name="Рисунок 23">
            <a:extLst>
              <a:ext uri="{FF2B5EF4-FFF2-40B4-BE49-F238E27FC236}">
                <a16:creationId xmlns:a16="http://schemas.microsoft.com/office/drawing/2014/main" id="{F2D5701F-4843-CAD9-8FB6-977E87780B90}"/>
              </a:ext>
            </a:extLst>
          </p:cNvPr>
          <p:cNvPicPr>
            <a:picLocks noChangeAspect="1"/>
          </p:cNvPicPr>
          <p:nvPr/>
        </p:nvPicPr>
        <p:blipFill>
          <a:blip r:embed="rId3"/>
          <a:stretch>
            <a:fillRect/>
          </a:stretch>
        </p:blipFill>
        <p:spPr>
          <a:xfrm>
            <a:off x="4880313" y="2333267"/>
            <a:ext cx="3121285" cy="3084749"/>
          </a:xfrm>
          <a:prstGeom prst="rect">
            <a:avLst/>
          </a:prstGeom>
        </p:spPr>
      </p:pic>
      <p:sp>
        <p:nvSpPr>
          <p:cNvPr id="27" name="TextBox 26">
            <a:extLst>
              <a:ext uri="{FF2B5EF4-FFF2-40B4-BE49-F238E27FC236}">
                <a16:creationId xmlns:a16="http://schemas.microsoft.com/office/drawing/2014/main" id="{1184ECA1-EA4E-F769-1506-10ABAB7653DE}"/>
              </a:ext>
            </a:extLst>
          </p:cNvPr>
          <p:cNvSpPr txBox="1"/>
          <p:nvPr/>
        </p:nvSpPr>
        <p:spPr>
          <a:xfrm>
            <a:off x="9337383" y="1658968"/>
            <a:ext cx="2769833" cy="369332"/>
          </a:xfrm>
          <a:prstGeom prst="rect">
            <a:avLst/>
          </a:prstGeom>
          <a:noFill/>
        </p:spPr>
        <p:txBody>
          <a:bodyPr wrap="square" rtlCol="0">
            <a:spAutoFit/>
          </a:bodyPr>
          <a:lstStyle/>
          <a:p>
            <a:pPr algn="ctr"/>
            <a:r>
              <a:rPr lang="ru-RU" dirty="0">
                <a:solidFill>
                  <a:schemeClr val="accent3"/>
                </a:solidFill>
              </a:rPr>
              <a:t>3. Рисунки </a:t>
            </a:r>
            <a:r>
              <a:rPr lang="en-US" dirty="0">
                <a:solidFill>
                  <a:schemeClr val="accent3"/>
                </a:solidFill>
              </a:rPr>
              <a:t>/</a:t>
            </a:r>
            <a:r>
              <a:rPr lang="ru-RU" dirty="0">
                <a:solidFill>
                  <a:schemeClr val="accent3"/>
                </a:solidFill>
              </a:rPr>
              <a:t> мемы</a:t>
            </a:r>
          </a:p>
        </p:txBody>
      </p:sp>
      <p:pic>
        <p:nvPicPr>
          <p:cNvPr id="31" name="Рисунок 30">
            <a:extLst>
              <a:ext uri="{FF2B5EF4-FFF2-40B4-BE49-F238E27FC236}">
                <a16:creationId xmlns:a16="http://schemas.microsoft.com/office/drawing/2014/main" id="{88E513BD-7C70-205A-6A5F-E1BD656165EC}"/>
              </a:ext>
            </a:extLst>
          </p:cNvPr>
          <p:cNvPicPr>
            <a:picLocks noChangeAspect="1"/>
          </p:cNvPicPr>
          <p:nvPr/>
        </p:nvPicPr>
        <p:blipFill>
          <a:blip r:embed="rId4"/>
          <a:stretch>
            <a:fillRect/>
          </a:stretch>
        </p:blipFill>
        <p:spPr>
          <a:xfrm>
            <a:off x="8985851" y="2333267"/>
            <a:ext cx="2916556" cy="3034298"/>
          </a:xfrm>
          <a:prstGeom prst="rect">
            <a:avLst/>
          </a:prstGeom>
        </p:spPr>
      </p:pic>
      <p:sp>
        <p:nvSpPr>
          <p:cNvPr id="32" name="TextBox 31">
            <a:extLst>
              <a:ext uri="{FF2B5EF4-FFF2-40B4-BE49-F238E27FC236}">
                <a16:creationId xmlns:a16="http://schemas.microsoft.com/office/drawing/2014/main" id="{4B7664C1-8743-6C13-9CE3-3012D58CB778}"/>
              </a:ext>
            </a:extLst>
          </p:cNvPr>
          <p:cNvSpPr txBox="1"/>
          <p:nvPr/>
        </p:nvSpPr>
        <p:spPr>
          <a:xfrm>
            <a:off x="4292666" y="5475819"/>
            <a:ext cx="4600073" cy="1169551"/>
          </a:xfrm>
          <a:prstGeom prst="rect">
            <a:avLst/>
          </a:prstGeom>
          <a:noFill/>
        </p:spPr>
        <p:txBody>
          <a:bodyPr wrap="square" rtlCol="0">
            <a:spAutoFit/>
          </a:bodyPr>
          <a:lstStyle/>
          <a:p>
            <a:r>
              <a:rPr lang="en-US" sz="1400" dirty="0"/>
              <a:t>The image shows a beautiful sunset through the trees in the woods, with the sky painted in a stunning array of oranges, pinks, and purples. The trees are silhouetted against the sky, creating a peaceful and serene atmosphere.</a:t>
            </a:r>
            <a:endParaRPr lang="ru-RU" sz="1400" dirty="0"/>
          </a:p>
        </p:txBody>
      </p:sp>
      <p:sp>
        <p:nvSpPr>
          <p:cNvPr id="36" name="TextBox 35">
            <a:extLst>
              <a:ext uri="{FF2B5EF4-FFF2-40B4-BE49-F238E27FC236}">
                <a16:creationId xmlns:a16="http://schemas.microsoft.com/office/drawing/2014/main" id="{5A7E37E2-8950-FC8A-153A-BB82EA4F7895}"/>
              </a:ext>
            </a:extLst>
          </p:cNvPr>
          <p:cNvSpPr txBox="1"/>
          <p:nvPr/>
        </p:nvSpPr>
        <p:spPr>
          <a:xfrm>
            <a:off x="9064219" y="5425723"/>
            <a:ext cx="2838188" cy="954107"/>
          </a:xfrm>
          <a:prstGeom prst="rect">
            <a:avLst/>
          </a:prstGeom>
          <a:noFill/>
        </p:spPr>
        <p:txBody>
          <a:bodyPr wrap="square">
            <a:spAutoFit/>
          </a:bodyPr>
          <a:lstStyle/>
          <a:p>
            <a:r>
              <a:rPr lang="en-US" sz="1400" dirty="0"/>
              <a:t>The image shows a black and white drawing of a man wearing a top hat and sunglasses, holding a glass of wine.</a:t>
            </a:r>
            <a:endParaRPr lang="ru-RU" sz="1400" dirty="0"/>
          </a:p>
        </p:txBody>
      </p:sp>
      <p:sp>
        <p:nvSpPr>
          <p:cNvPr id="40" name="TextBox 39">
            <a:extLst>
              <a:ext uri="{FF2B5EF4-FFF2-40B4-BE49-F238E27FC236}">
                <a16:creationId xmlns:a16="http://schemas.microsoft.com/office/drawing/2014/main" id="{05076D80-5000-87D6-9763-21D5263AF73E}"/>
              </a:ext>
            </a:extLst>
          </p:cNvPr>
          <p:cNvSpPr txBox="1"/>
          <p:nvPr/>
        </p:nvSpPr>
        <p:spPr>
          <a:xfrm>
            <a:off x="323256" y="5533444"/>
            <a:ext cx="3572804" cy="738664"/>
          </a:xfrm>
          <a:prstGeom prst="rect">
            <a:avLst/>
          </a:prstGeom>
          <a:noFill/>
        </p:spPr>
        <p:txBody>
          <a:bodyPr wrap="square">
            <a:spAutoFit/>
          </a:bodyPr>
          <a:lstStyle/>
          <a:p>
            <a:r>
              <a:rPr lang="en-US" sz="1400" dirty="0"/>
              <a:t>The image shows a black and white photo of a person in a wheelchair at night, with the grass visible at the bottom.</a:t>
            </a:r>
            <a:endParaRPr lang="ru-RU" sz="1400" dirty="0"/>
          </a:p>
        </p:txBody>
      </p:sp>
    </p:spTree>
    <p:extLst>
      <p:ext uri="{BB962C8B-B14F-4D97-AF65-F5344CB8AC3E}">
        <p14:creationId xmlns:p14="http://schemas.microsoft.com/office/powerpoint/2010/main" val="22726900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12D364F-D8D1-39A0-7704-BE74ADD288C0}"/>
              </a:ext>
            </a:extLst>
          </p:cNvPr>
          <p:cNvSpPr>
            <a:spLocks noGrp="1"/>
          </p:cNvSpPr>
          <p:nvPr>
            <p:ph type="title"/>
          </p:nvPr>
        </p:nvSpPr>
        <p:spPr/>
        <p:txBody>
          <a:bodyPr/>
          <a:lstStyle/>
          <a:p>
            <a:r>
              <a:rPr lang="ru-RU" dirty="0"/>
              <a:t>Возможные уязвимости выбранной модели </a:t>
            </a:r>
            <a:r>
              <a:rPr lang="en-US" dirty="0"/>
              <a:t>Florence-2-large</a:t>
            </a:r>
            <a:endParaRPr lang="ru-RU" dirty="0"/>
          </a:p>
        </p:txBody>
      </p:sp>
      <p:sp>
        <p:nvSpPr>
          <p:cNvPr id="18" name="Объект 2">
            <a:extLst>
              <a:ext uri="{FF2B5EF4-FFF2-40B4-BE49-F238E27FC236}">
                <a16:creationId xmlns:a16="http://schemas.microsoft.com/office/drawing/2014/main" id="{84203093-AD67-43C6-9299-63B81671A8D0}"/>
              </a:ext>
            </a:extLst>
          </p:cNvPr>
          <p:cNvSpPr txBox="1">
            <a:spLocks/>
          </p:cNvSpPr>
          <p:nvPr/>
        </p:nvSpPr>
        <p:spPr>
          <a:xfrm>
            <a:off x="320784" y="1663459"/>
            <a:ext cx="3893598" cy="58249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ru-RU" sz="1800" dirty="0">
                <a:solidFill>
                  <a:srgbClr val="C00000"/>
                </a:solidFill>
              </a:rPr>
              <a:t>1. Интерфейсы с текстом на русском</a:t>
            </a:r>
          </a:p>
        </p:txBody>
      </p:sp>
      <p:sp>
        <p:nvSpPr>
          <p:cNvPr id="23" name="TextBox 22">
            <a:extLst>
              <a:ext uri="{FF2B5EF4-FFF2-40B4-BE49-F238E27FC236}">
                <a16:creationId xmlns:a16="http://schemas.microsoft.com/office/drawing/2014/main" id="{18847FF3-00D5-B8DA-C5EA-E77502F1FACE}"/>
              </a:ext>
            </a:extLst>
          </p:cNvPr>
          <p:cNvSpPr txBox="1"/>
          <p:nvPr/>
        </p:nvSpPr>
        <p:spPr>
          <a:xfrm>
            <a:off x="5207787" y="1658968"/>
            <a:ext cx="2769833" cy="646331"/>
          </a:xfrm>
          <a:prstGeom prst="rect">
            <a:avLst/>
          </a:prstGeom>
          <a:noFill/>
        </p:spPr>
        <p:txBody>
          <a:bodyPr wrap="square" rtlCol="0">
            <a:spAutoFit/>
          </a:bodyPr>
          <a:lstStyle/>
          <a:p>
            <a:pPr algn="ctr"/>
            <a:r>
              <a:rPr lang="ru-RU" dirty="0">
                <a:solidFill>
                  <a:schemeClr val="accent3"/>
                </a:solidFill>
              </a:rPr>
              <a:t>2. Изображения с текстом на английском</a:t>
            </a:r>
          </a:p>
        </p:txBody>
      </p:sp>
      <p:sp>
        <p:nvSpPr>
          <p:cNvPr id="27" name="TextBox 26">
            <a:extLst>
              <a:ext uri="{FF2B5EF4-FFF2-40B4-BE49-F238E27FC236}">
                <a16:creationId xmlns:a16="http://schemas.microsoft.com/office/drawing/2014/main" id="{1184ECA1-EA4E-F769-1506-10ABAB7653DE}"/>
              </a:ext>
            </a:extLst>
          </p:cNvPr>
          <p:cNvSpPr txBox="1"/>
          <p:nvPr/>
        </p:nvSpPr>
        <p:spPr>
          <a:xfrm>
            <a:off x="8955893" y="1658968"/>
            <a:ext cx="3069048" cy="646331"/>
          </a:xfrm>
          <a:prstGeom prst="rect">
            <a:avLst/>
          </a:prstGeom>
          <a:noFill/>
        </p:spPr>
        <p:txBody>
          <a:bodyPr wrap="square" rtlCol="0">
            <a:spAutoFit/>
          </a:bodyPr>
          <a:lstStyle/>
          <a:p>
            <a:pPr algn="ctr"/>
            <a:r>
              <a:rPr lang="ru-RU" dirty="0">
                <a:solidFill>
                  <a:schemeClr val="accent3"/>
                </a:solidFill>
              </a:rPr>
              <a:t>3. Сложные изображения с несколькими людьми</a:t>
            </a:r>
          </a:p>
        </p:txBody>
      </p:sp>
      <p:sp>
        <p:nvSpPr>
          <p:cNvPr id="32" name="TextBox 31">
            <a:extLst>
              <a:ext uri="{FF2B5EF4-FFF2-40B4-BE49-F238E27FC236}">
                <a16:creationId xmlns:a16="http://schemas.microsoft.com/office/drawing/2014/main" id="{4B7664C1-8743-6C13-9CE3-3012D58CB778}"/>
              </a:ext>
            </a:extLst>
          </p:cNvPr>
          <p:cNvSpPr txBox="1"/>
          <p:nvPr/>
        </p:nvSpPr>
        <p:spPr>
          <a:xfrm>
            <a:off x="4292666" y="5475819"/>
            <a:ext cx="4600073" cy="1200329"/>
          </a:xfrm>
          <a:prstGeom prst="rect">
            <a:avLst/>
          </a:prstGeom>
          <a:noFill/>
        </p:spPr>
        <p:txBody>
          <a:bodyPr wrap="square" rtlCol="0">
            <a:spAutoFit/>
          </a:bodyPr>
          <a:lstStyle/>
          <a:p>
            <a:r>
              <a:rPr lang="en-US" sz="1200" dirty="0"/>
              <a:t>The image shows a group of children smiling, with the words "Change the Future for Those Who Struggle with Autism Spectrum Disorders" written across the bottom. The children appear to be of different ages and genders, suggesting that the image is meant to represent the hope and optimism that comes with struggling with autism spectrum disorders.</a:t>
            </a:r>
            <a:endParaRPr lang="ru-RU" sz="1200" dirty="0"/>
          </a:p>
        </p:txBody>
      </p:sp>
      <p:pic>
        <p:nvPicPr>
          <p:cNvPr id="8" name="Рисунок 7">
            <a:extLst>
              <a:ext uri="{FF2B5EF4-FFF2-40B4-BE49-F238E27FC236}">
                <a16:creationId xmlns:a16="http://schemas.microsoft.com/office/drawing/2014/main" id="{5AC9394D-0976-596C-6898-A3315A042BF4}"/>
              </a:ext>
            </a:extLst>
          </p:cNvPr>
          <p:cNvPicPr>
            <a:picLocks noChangeAspect="1"/>
          </p:cNvPicPr>
          <p:nvPr/>
        </p:nvPicPr>
        <p:blipFill>
          <a:blip r:embed="rId2"/>
          <a:stretch>
            <a:fillRect/>
          </a:stretch>
        </p:blipFill>
        <p:spPr>
          <a:xfrm>
            <a:off x="4834456" y="2304188"/>
            <a:ext cx="3074984" cy="3092456"/>
          </a:xfrm>
          <a:prstGeom prst="rect">
            <a:avLst/>
          </a:prstGeom>
        </p:spPr>
      </p:pic>
      <p:pic>
        <p:nvPicPr>
          <p:cNvPr id="10" name="Рисунок 9">
            <a:extLst>
              <a:ext uri="{FF2B5EF4-FFF2-40B4-BE49-F238E27FC236}">
                <a16:creationId xmlns:a16="http://schemas.microsoft.com/office/drawing/2014/main" id="{C813A51B-771F-489F-088E-7D07558F1F84}"/>
              </a:ext>
            </a:extLst>
          </p:cNvPr>
          <p:cNvPicPr>
            <a:picLocks noChangeAspect="1"/>
          </p:cNvPicPr>
          <p:nvPr/>
        </p:nvPicPr>
        <p:blipFill>
          <a:blip r:embed="rId3"/>
          <a:stretch>
            <a:fillRect/>
          </a:stretch>
        </p:blipFill>
        <p:spPr>
          <a:xfrm>
            <a:off x="683414" y="2382788"/>
            <a:ext cx="3022314" cy="2532112"/>
          </a:xfrm>
          <a:prstGeom prst="rect">
            <a:avLst/>
          </a:prstGeom>
        </p:spPr>
      </p:pic>
      <p:sp>
        <p:nvSpPr>
          <p:cNvPr id="16" name="TextBox 15">
            <a:extLst>
              <a:ext uri="{FF2B5EF4-FFF2-40B4-BE49-F238E27FC236}">
                <a16:creationId xmlns:a16="http://schemas.microsoft.com/office/drawing/2014/main" id="{89520743-030D-F861-7BBD-D5BA3D734885}"/>
              </a:ext>
            </a:extLst>
          </p:cNvPr>
          <p:cNvSpPr txBox="1"/>
          <p:nvPr/>
        </p:nvSpPr>
        <p:spPr>
          <a:xfrm>
            <a:off x="197016" y="4734342"/>
            <a:ext cx="3821531" cy="2123658"/>
          </a:xfrm>
          <a:prstGeom prst="rect">
            <a:avLst/>
          </a:prstGeom>
          <a:noFill/>
        </p:spPr>
        <p:txBody>
          <a:bodyPr wrap="square">
            <a:spAutoFit/>
          </a:bodyPr>
          <a:lstStyle/>
          <a:p>
            <a:r>
              <a:rPr lang="en-US" sz="1200" dirty="0"/>
              <a:t>The image is a logo or icon for a company or organization. It is a square-shaped logo with a red and black color scheme. In the center of the logo, there is a white letter "A" in the shape of a triangle with a Chinese character on it. The letter "B" is written in a traditional Chinese font and is slightly larger than the rest of the text. Below the letter "</a:t>
            </a:r>
            <a:r>
              <a:rPr lang="en-US" sz="1200" dirty="0" err="1"/>
              <a:t>Перевеводилик</a:t>
            </a:r>
            <a:r>
              <a:rPr lang="en-US" sz="1200" dirty="0"/>
              <a:t>" which translates to "</a:t>
            </a:r>
            <a:r>
              <a:rPr lang="en-US" sz="1200" dirty="0" err="1"/>
              <a:t>перребочацик</a:t>
            </a:r>
            <a:r>
              <a:rPr lang="en-US" sz="1200" dirty="0"/>
              <a:t>", which is a Russian language. The logo appears to be a combination of a letter "a" and a symbol of a bicycle. The background of the image is white</a:t>
            </a:r>
            <a:endParaRPr lang="ru-RU" sz="1200" dirty="0"/>
          </a:p>
        </p:txBody>
      </p:sp>
      <p:sp>
        <p:nvSpPr>
          <p:cNvPr id="22" name="TextBox 21">
            <a:extLst>
              <a:ext uri="{FF2B5EF4-FFF2-40B4-BE49-F238E27FC236}">
                <a16:creationId xmlns:a16="http://schemas.microsoft.com/office/drawing/2014/main" id="{FD6D988C-9312-D8F1-9F83-7CCAE7340638}"/>
              </a:ext>
            </a:extLst>
          </p:cNvPr>
          <p:cNvSpPr txBox="1"/>
          <p:nvPr/>
        </p:nvSpPr>
        <p:spPr>
          <a:xfrm>
            <a:off x="8985851" y="5475819"/>
            <a:ext cx="3009133" cy="1200329"/>
          </a:xfrm>
          <a:prstGeom prst="rect">
            <a:avLst/>
          </a:prstGeom>
          <a:noFill/>
        </p:spPr>
        <p:txBody>
          <a:bodyPr wrap="square">
            <a:spAutoFit/>
          </a:bodyPr>
          <a:lstStyle/>
          <a:p>
            <a:r>
              <a:rPr lang="en-US" sz="1200" dirty="0"/>
              <a:t>The image shows a group of people standing in front of a statue on a pedestal surrounded by grass, a water fountain, trees, buildings, and a clear blue sky. Some of the people are carrying handbags and sneakers.</a:t>
            </a:r>
            <a:endParaRPr lang="ru-RU" sz="1200" dirty="0"/>
          </a:p>
        </p:txBody>
      </p:sp>
      <p:pic>
        <p:nvPicPr>
          <p:cNvPr id="26" name="Рисунок 25">
            <a:extLst>
              <a:ext uri="{FF2B5EF4-FFF2-40B4-BE49-F238E27FC236}">
                <a16:creationId xmlns:a16="http://schemas.microsoft.com/office/drawing/2014/main" id="{96E2E5CC-CF11-DBF1-7072-42119EE9CBA6}"/>
              </a:ext>
            </a:extLst>
          </p:cNvPr>
          <p:cNvPicPr>
            <a:picLocks noChangeAspect="1"/>
          </p:cNvPicPr>
          <p:nvPr/>
        </p:nvPicPr>
        <p:blipFill>
          <a:blip r:embed="rId4"/>
          <a:stretch>
            <a:fillRect/>
          </a:stretch>
        </p:blipFill>
        <p:spPr>
          <a:xfrm>
            <a:off x="8726316" y="2245957"/>
            <a:ext cx="3186288" cy="3150687"/>
          </a:xfrm>
          <a:prstGeom prst="rect">
            <a:avLst/>
          </a:prstGeom>
        </p:spPr>
      </p:pic>
    </p:spTree>
    <p:extLst>
      <p:ext uri="{BB962C8B-B14F-4D97-AF65-F5344CB8AC3E}">
        <p14:creationId xmlns:p14="http://schemas.microsoft.com/office/powerpoint/2010/main" val="37599765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268FC6B-5641-697E-D484-3DA18C28BA8D}"/>
              </a:ext>
            </a:extLst>
          </p:cNvPr>
          <p:cNvSpPr>
            <a:spLocks noGrp="1"/>
          </p:cNvSpPr>
          <p:nvPr>
            <p:ph type="title"/>
          </p:nvPr>
        </p:nvSpPr>
        <p:spPr/>
        <p:txBody>
          <a:bodyPr/>
          <a:lstStyle/>
          <a:p>
            <a:r>
              <a:rPr lang="ru-RU" dirty="0"/>
              <a:t>Выводы по уязвимостям</a:t>
            </a:r>
          </a:p>
        </p:txBody>
      </p:sp>
      <p:sp>
        <p:nvSpPr>
          <p:cNvPr id="3" name="Объект 2">
            <a:extLst>
              <a:ext uri="{FF2B5EF4-FFF2-40B4-BE49-F238E27FC236}">
                <a16:creationId xmlns:a16="http://schemas.microsoft.com/office/drawing/2014/main" id="{4E057036-3F5A-9854-D6E3-1E4BC45189B6}"/>
              </a:ext>
            </a:extLst>
          </p:cNvPr>
          <p:cNvSpPr>
            <a:spLocks noGrp="1"/>
          </p:cNvSpPr>
          <p:nvPr>
            <p:ph idx="1"/>
          </p:nvPr>
        </p:nvSpPr>
        <p:spPr/>
        <p:txBody>
          <a:bodyPr>
            <a:normAutofit lnSpcReduction="10000"/>
          </a:bodyPr>
          <a:lstStyle/>
          <a:p>
            <a:r>
              <a:rPr lang="ru-RU" sz="1600" dirty="0"/>
              <a:t>При описании интерфейсов модель хорошо справляется с описанием общего изображения, но присутствуют </a:t>
            </a:r>
            <a:r>
              <a:rPr lang="ru-RU" sz="1600" dirty="0" err="1"/>
              <a:t>галлюциниации</a:t>
            </a:r>
            <a:r>
              <a:rPr lang="ru-RU" sz="1600" dirty="0"/>
              <a:t> в контексте описания конкретных элементов интерфейса (приложений или элементов управления). </a:t>
            </a:r>
          </a:p>
          <a:p>
            <a:r>
              <a:rPr lang="ru-RU" sz="1600" dirty="0"/>
              <a:t>При наличии русского текста на изображении модель выдаёт некорректный перевод.</a:t>
            </a:r>
          </a:p>
          <a:p>
            <a:pPr marL="0" indent="0">
              <a:buNone/>
            </a:pPr>
            <a:r>
              <a:rPr lang="ru-RU" sz="1600" dirty="0"/>
              <a:t>Решение: использование дополнительной модели OCR для корректного распознавания текста на изображении</a:t>
            </a:r>
          </a:p>
          <a:p>
            <a:r>
              <a:rPr lang="ru-RU" sz="1600" dirty="0"/>
              <a:t>При </a:t>
            </a:r>
            <a:r>
              <a:rPr lang="ru-RU" sz="1600" dirty="0" err="1"/>
              <a:t>промпте</a:t>
            </a:r>
            <a:r>
              <a:rPr lang="ru-RU" sz="1600" dirty="0"/>
              <a:t> DETAILED_CAPTION модель вполне хорошо справилась с мемами/рисунками, мультипликационными изображениями, тёмными изображениями</a:t>
            </a:r>
          </a:p>
          <a:p>
            <a:r>
              <a:rPr lang="ru-RU" sz="1600" dirty="0"/>
              <a:t>Модель хорошо справилась с прочтением текста на английском. </a:t>
            </a:r>
          </a:p>
          <a:p>
            <a:r>
              <a:rPr lang="ru-RU" sz="1600" dirty="0"/>
              <a:t>При </a:t>
            </a:r>
            <a:r>
              <a:rPr lang="ru-RU" sz="1600" dirty="0" err="1"/>
              <a:t>промпте</a:t>
            </a:r>
            <a:r>
              <a:rPr lang="ru-RU" sz="1600" dirty="0"/>
              <a:t> "MORE_DETAILED_CAPTION" модель может путать порядок людей на фото и их пол. При </a:t>
            </a:r>
            <a:r>
              <a:rPr lang="ru-RU" sz="1600" dirty="0" err="1"/>
              <a:t>промпте</a:t>
            </a:r>
            <a:r>
              <a:rPr lang="ru-RU" sz="1600" dirty="0"/>
              <a:t> "DETAILED_CAPTION" модель хорошо обобщает содержание изображения. </a:t>
            </a:r>
          </a:p>
          <a:p>
            <a:pPr marL="0" indent="0">
              <a:buNone/>
            </a:pPr>
            <a:r>
              <a:rPr lang="ru-RU" sz="1600" dirty="0"/>
              <a:t>Решение: в совокупности с моделью, определяющей количество, пол и возраст людей, должно получиться довольно точное описание изображений с людьми. </a:t>
            </a:r>
          </a:p>
          <a:p>
            <a:r>
              <a:rPr lang="ru-RU" sz="1600" dirty="0"/>
              <a:t>Модель явно не смогла определить, что изображение является слишком однородным</a:t>
            </a:r>
            <a:r>
              <a:rPr lang="en-US" sz="1600" dirty="0"/>
              <a:t> /</a:t>
            </a:r>
            <a:r>
              <a:rPr lang="ru-RU" sz="1600" dirty="0"/>
              <a:t> шумным и выдала нерелевантный ответ</a:t>
            </a:r>
          </a:p>
          <a:p>
            <a:pPr marL="0" indent="0">
              <a:buNone/>
            </a:pPr>
            <a:r>
              <a:rPr lang="ru-RU" sz="1600" dirty="0"/>
              <a:t>Решение?</a:t>
            </a:r>
          </a:p>
          <a:p>
            <a:pPr marL="0" indent="0">
              <a:buNone/>
            </a:pPr>
            <a:endParaRPr lang="ru-RU" sz="1600" dirty="0"/>
          </a:p>
        </p:txBody>
      </p:sp>
    </p:spTree>
    <p:extLst>
      <p:ext uri="{BB962C8B-B14F-4D97-AF65-F5344CB8AC3E}">
        <p14:creationId xmlns:p14="http://schemas.microsoft.com/office/powerpoint/2010/main" val="19339208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A8A30BB-121F-96ED-617F-0CCB18686731}"/>
              </a:ext>
            </a:extLst>
          </p:cNvPr>
          <p:cNvSpPr>
            <a:spLocks noGrp="1"/>
          </p:cNvSpPr>
          <p:nvPr>
            <p:ph type="title"/>
          </p:nvPr>
        </p:nvSpPr>
        <p:spPr/>
        <p:txBody>
          <a:bodyPr/>
          <a:lstStyle/>
          <a:p>
            <a:r>
              <a:rPr lang="ru-RU" dirty="0"/>
              <a:t>Уязвимость: однородное шумное изображение</a:t>
            </a:r>
          </a:p>
        </p:txBody>
      </p:sp>
      <p:sp>
        <p:nvSpPr>
          <p:cNvPr id="3" name="Объект 2">
            <a:extLst>
              <a:ext uri="{FF2B5EF4-FFF2-40B4-BE49-F238E27FC236}">
                <a16:creationId xmlns:a16="http://schemas.microsoft.com/office/drawing/2014/main" id="{FF1600E2-2139-DE83-23CC-6F8D7468F9C8}"/>
              </a:ext>
            </a:extLst>
          </p:cNvPr>
          <p:cNvSpPr>
            <a:spLocks noGrp="1"/>
          </p:cNvSpPr>
          <p:nvPr>
            <p:ph idx="1"/>
          </p:nvPr>
        </p:nvSpPr>
        <p:spPr/>
        <p:txBody>
          <a:bodyPr/>
          <a:lstStyle/>
          <a:p>
            <a:r>
              <a:rPr lang="ru-RU" dirty="0"/>
              <a:t>Выдачу нерелевантного описания для однородных шумных изображений можно предотвратить, распознавая однородность с помощью дисперсии яркости пикселей (СКО).</a:t>
            </a:r>
          </a:p>
          <a:p>
            <a:endParaRPr lang="ru-RU" dirty="0"/>
          </a:p>
        </p:txBody>
      </p:sp>
      <p:pic>
        <p:nvPicPr>
          <p:cNvPr id="5" name="Рисунок 4">
            <a:extLst>
              <a:ext uri="{FF2B5EF4-FFF2-40B4-BE49-F238E27FC236}">
                <a16:creationId xmlns:a16="http://schemas.microsoft.com/office/drawing/2014/main" id="{470D6992-C118-14AB-789F-8B78B1ADD532}"/>
              </a:ext>
            </a:extLst>
          </p:cNvPr>
          <p:cNvPicPr>
            <a:picLocks noChangeAspect="1"/>
          </p:cNvPicPr>
          <p:nvPr/>
        </p:nvPicPr>
        <p:blipFill>
          <a:blip r:embed="rId2"/>
          <a:stretch>
            <a:fillRect/>
          </a:stretch>
        </p:blipFill>
        <p:spPr>
          <a:xfrm>
            <a:off x="1019193" y="3536931"/>
            <a:ext cx="2939197" cy="2955944"/>
          </a:xfrm>
          <a:prstGeom prst="rect">
            <a:avLst/>
          </a:prstGeom>
        </p:spPr>
      </p:pic>
    </p:spTree>
    <p:extLst>
      <p:ext uri="{BB962C8B-B14F-4D97-AF65-F5344CB8AC3E}">
        <p14:creationId xmlns:p14="http://schemas.microsoft.com/office/powerpoint/2010/main" val="27659615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44FD269-9068-C944-035F-896C483D9B8C}"/>
              </a:ext>
            </a:extLst>
          </p:cNvPr>
          <p:cNvSpPr>
            <a:spLocks noGrp="1"/>
          </p:cNvSpPr>
          <p:nvPr>
            <p:ph type="title"/>
          </p:nvPr>
        </p:nvSpPr>
        <p:spPr/>
        <p:txBody>
          <a:bodyPr/>
          <a:lstStyle/>
          <a:p>
            <a:r>
              <a:rPr lang="ru-RU" dirty="0"/>
              <a:t>Уязвимость: однородное шумное изображение</a:t>
            </a:r>
          </a:p>
        </p:txBody>
      </p:sp>
      <p:sp>
        <p:nvSpPr>
          <p:cNvPr id="3" name="Объект 2">
            <a:extLst>
              <a:ext uri="{FF2B5EF4-FFF2-40B4-BE49-F238E27FC236}">
                <a16:creationId xmlns:a16="http://schemas.microsoft.com/office/drawing/2014/main" id="{C067B285-7226-DD4B-270A-1C6589A2D4C8}"/>
              </a:ext>
            </a:extLst>
          </p:cNvPr>
          <p:cNvSpPr>
            <a:spLocks noGrp="1"/>
          </p:cNvSpPr>
          <p:nvPr>
            <p:ph idx="1"/>
          </p:nvPr>
        </p:nvSpPr>
        <p:spPr>
          <a:xfrm>
            <a:off x="5570620" y="703847"/>
            <a:ext cx="5784767" cy="5157203"/>
          </a:xfrm>
        </p:spPr>
        <p:txBody>
          <a:bodyPr>
            <a:normAutofit/>
          </a:bodyPr>
          <a:lstStyle/>
          <a:p>
            <a:pPr marL="0" indent="0">
              <a:buNone/>
            </a:pPr>
            <a:endParaRPr lang="en-US" dirty="0"/>
          </a:p>
          <a:p>
            <a:pPr marL="0" indent="0">
              <a:buNone/>
            </a:pPr>
            <a:endParaRPr lang="en-US" dirty="0"/>
          </a:p>
          <a:p>
            <a:pPr marL="0" indent="0">
              <a:buNone/>
            </a:pPr>
            <a:r>
              <a:rPr lang="en-US" dirty="0"/>
              <a:t>Std = 0.336</a:t>
            </a:r>
          </a:p>
          <a:p>
            <a:endParaRPr lang="en-US" dirty="0"/>
          </a:p>
          <a:p>
            <a:endParaRPr lang="en-US" dirty="0"/>
          </a:p>
          <a:p>
            <a:pPr marL="0" indent="0">
              <a:buNone/>
            </a:pPr>
            <a:endParaRPr lang="en-US" dirty="0"/>
          </a:p>
          <a:p>
            <a:pPr marL="0" indent="0">
              <a:buNone/>
            </a:pPr>
            <a:endParaRPr lang="en-US" dirty="0"/>
          </a:p>
          <a:p>
            <a:pPr marL="0" indent="0">
              <a:buNone/>
            </a:pPr>
            <a:r>
              <a:rPr lang="en-US" dirty="0"/>
              <a:t>Std = 3.47</a:t>
            </a:r>
            <a:endParaRPr lang="ru-RU" dirty="0"/>
          </a:p>
        </p:txBody>
      </p:sp>
      <p:sp>
        <p:nvSpPr>
          <p:cNvPr id="4" name="Текст 3">
            <a:extLst>
              <a:ext uri="{FF2B5EF4-FFF2-40B4-BE49-F238E27FC236}">
                <a16:creationId xmlns:a16="http://schemas.microsoft.com/office/drawing/2014/main" id="{740CFF27-8017-750F-207D-CACBCE4A6DA0}"/>
              </a:ext>
            </a:extLst>
          </p:cNvPr>
          <p:cNvSpPr>
            <a:spLocks noGrp="1"/>
          </p:cNvSpPr>
          <p:nvPr>
            <p:ph type="body" sz="half" idx="2"/>
          </p:nvPr>
        </p:nvSpPr>
        <p:spPr/>
        <p:txBody>
          <a:bodyPr>
            <a:normAutofit/>
          </a:bodyPr>
          <a:lstStyle/>
          <a:p>
            <a:r>
              <a:rPr lang="ru-RU" dirty="0"/>
              <a:t>Выдачу нерелевантного описания для </a:t>
            </a:r>
            <a:r>
              <a:rPr lang="ru-RU" i="1" dirty="0"/>
              <a:t>однородных шумных </a:t>
            </a:r>
            <a:r>
              <a:rPr lang="ru-RU" dirty="0"/>
              <a:t>изображений можно предотвратить, распознавая однородность с помощью дисперсии яркости пикселей (СКО).</a:t>
            </a:r>
          </a:p>
          <a:p>
            <a:r>
              <a:rPr lang="ru-RU" dirty="0"/>
              <a:t>Например, при отсечении картинок с </a:t>
            </a:r>
            <a:r>
              <a:rPr lang="en-US" dirty="0"/>
              <a:t>std &lt; 2 </a:t>
            </a:r>
            <a:r>
              <a:rPr lang="ru-RU" dirty="0"/>
              <a:t>можно проконтролировать почти полностью выдачу описаний для </a:t>
            </a:r>
            <a:r>
              <a:rPr lang="ru-RU" i="1" dirty="0"/>
              <a:t>однородных</a:t>
            </a:r>
            <a:r>
              <a:rPr lang="ru-RU" dirty="0"/>
              <a:t> изображений.</a:t>
            </a:r>
          </a:p>
          <a:p>
            <a:endParaRPr lang="ru-RU" dirty="0"/>
          </a:p>
          <a:p>
            <a:r>
              <a:rPr lang="ru-RU" dirty="0"/>
              <a:t>Но что делать со слишком </a:t>
            </a:r>
            <a:r>
              <a:rPr lang="ru-RU" i="1" dirty="0"/>
              <a:t>шумными</a:t>
            </a:r>
            <a:r>
              <a:rPr lang="ru-RU" dirty="0"/>
              <a:t> изображениями? Данный подход смог отбросить шумные изображения с </a:t>
            </a:r>
            <a:r>
              <a:rPr lang="en-US" dirty="0"/>
              <a:t>accuracy = 63%.</a:t>
            </a:r>
            <a:endParaRPr lang="ru-RU" dirty="0"/>
          </a:p>
          <a:p>
            <a:endParaRPr lang="ru-RU" dirty="0"/>
          </a:p>
        </p:txBody>
      </p:sp>
      <p:pic>
        <p:nvPicPr>
          <p:cNvPr id="6" name="Рисунок 5">
            <a:extLst>
              <a:ext uri="{FF2B5EF4-FFF2-40B4-BE49-F238E27FC236}">
                <a16:creationId xmlns:a16="http://schemas.microsoft.com/office/drawing/2014/main" id="{40C2E82B-CAF9-A832-837D-56261820D1B5}"/>
              </a:ext>
            </a:extLst>
          </p:cNvPr>
          <p:cNvPicPr>
            <a:picLocks noChangeAspect="1"/>
          </p:cNvPicPr>
          <p:nvPr/>
        </p:nvPicPr>
        <p:blipFill>
          <a:blip r:embed="rId2"/>
          <a:stretch>
            <a:fillRect/>
          </a:stretch>
        </p:blipFill>
        <p:spPr>
          <a:xfrm>
            <a:off x="7856621" y="399194"/>
            <a:ext cx="3058727" cy="3076155"/>
          </a:xfrm>
          <a:prstGeom prst="rect">
            <a:avLst/>
          </a:prstGeom>
        </p:spPr>
      </p:pic>
      <p:pic>
        <p:nvPicPr>
          <p:cNvPr id="8" name="Рисунок 7">
            <a:extLst>
              <a:ext uri="{FF2B5EF4-FFF2-40B4-BE49-F238E27FC236}">
                <a16:creationId xmlns:a16="http://schemas.microsoft.com/office/drawing/2014/main" id="{A3C80FC3-2374-3681-DC9A-CA5A08EC84D3}"/>
              </a:ext>
            </a:extLst>
          </p:cNvPr>
          <p:cNvPicPr>
            <a:picLocks noChangeAspect="1"/>
          </p:cNvPicPr>
          <p:nvPr/>
        </p:nvPicPr>
        <p:blipFill>
          <a:blip r:embed="rId3"/>
          <a:stretch>
            <a:fillRect/>
          </a:stretch>
        </p:blipFill>
        <p:spPr>
          <a:xfrm>
            <a:off x="7856621" y="3567363"/>
            <a:ext cx="3058727" cy="3006972"/>
          </a:xfrm>
          <a:prstGeom prst="rect">
            <a:avLst/>
          </a:prstGeom>
        </p:spPr>
      </p:pic>
    </p:spTree>
    <p:extLst>
      <p:ext uri="{BB962C8B-B14F-4D97-AF65-F5344CB8AC3E}">
        <p14:creationId xmlns:p14="http://schemas.microsoft.com/office/powerpoint/2010/main" val="30038090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7FD5962-7F4B-67CB-7F73-8F905A5C0D63}"/>
              </a:ext>
            </a:extLst>
          </p:cNvPr>
          <p:cNvSpPr>
            <a:spLocks noGrp="1"/>
          </p:cNvSpPr>
          <p:nvPr>
            <p:ph type="title"/>
          </p:nvPr>
        </p:nvSpPr>
        <p:spPr/>
        <p:txBody>
          <a:bodyPr/>
          <a:lstStyle/>
          <a:p>
            <a:r>
              <a:rPr lang="ru-RU" dirty="0"/>
              <a:t>Уязвимость: шумные изображения</a:t>
            </a:r>
          </a:p>
        </p:txBody>
      </p:sp>
      <p:sp>
        <p:nvSpPr>
          <p:cNvPr id="3" name="Текст 2">
            <a:extLst>
              <a:ext uri="{FF2B5EF4-FFF2-40B4-BE49-F238E27FC236}">
                <a16:creationId xmlns:a16="http://schemas.microsoft.com/office/drawing/2014/main" id="{BAF5CE38-4966-86BE-C803-D8D0EC0F0D1A}"/>
              </a:ext>
            </a:extLst>
          </p:cNvPr>
          <p:cNvSpPr>
            <a:spLocks noGrp="1"/>
          </p:cNvSpPr>
          <p:nvPr>
            <p:ph type="body" idx="1"/>
          </p:nvPr>
        </p:nvSpPr>
        <p:spPr>
          <a:xfrm>
            <a:off x="839788" y="1690688"/>
            <a:ext cx="5157787" cy="451540"/>
          </a:xfrm>
        </p:spPr>
        <p:txBody>
          <a:bodyPr/>
          <a:lstStyle/>
          <a:p>
            <a:pPr algn="ctr"/>
            <a:r>
              <a:rPr lang="en-US" dirty="0"/>
              <a:t>CLIP score</a:t>
            </a:r>
            <a:endParaRPr lang="ru-RU" dirty="0"/>
          </a:p>
        </p:txBody>
      </p:sp>
      <p:sp>
        <p:nvSpPr>
          <p:cNvPr id="4" name="Объект 3">
            <a:extLst>
              <a:ext uri="{FF2B5EF4-FFF2-40B4-BE49-F238E27FC236}">
                <a16:creationId xmlns:a16="http://schemas.microsoft.com/office/drawing/2014/main" id="{677F63A1-2C43-E40B-5F7C-36CCDA4F4BA2}"/>
              </a:ext>
            </a:extLst>
          </p:cNvPr>
          <p:cNvSpPr>
            <a:spLocks noGrp="1"/>
          </p:cNvSpPr>
          <p:nvPr>
            <p:ph sz="half" idx="2"/>
          </p:nvPr>
        </p:nvSpPr>
        <p:spPr/>
        <p:txBody>
          <a:bodyPr>
            <a:normAutofit/>
          </a:bodyPr>
          <a:lstStyle/>
          <a:p>
            <a:r>
              <a:rPr lang="ru-RU" sz="1600" dirty="0"/>
              <a:t>Значение метрики </a:t>
            </a:r>
            <a:r>
              <a:rPr lang="en-US" sz="1600" dirty="0"/>
              <a:t>CLIP score </a:t>
            </a:r>
            <a:r>
              <a:rPr lang="ru-RU" sz="1600" dirty="0"/>
              <a:t>оказалось высоким даже для изображений, целиком состоящих из шума. </a:t>
            </a:r>
          </a:p>
          <a:p>
            <a:r>
              <a:rPr lang="ru-RU" sz="1600" dirty="0"/>
              <a:t>Предполагаемая причина – модель правильно определяла превалирующий цвет, наличие точек</a:t>
            </a:r>
          </a:p>
          <a:p>
            <a:r>
              <a:rPr lang="ru-RU" sz="1600" dirty="0"/>
              <a:t>Для отдельно отобранных шумных изображений, для которых модель выдавала нерелевантные описания, </a:t>
            </a:r>
            <a:r>
              <a:rPr lang="en-US" sz="1600" dirty="0"/>
              <a:t>CLIP score &lt; 0.26</a:t>
            </a:r>
          </a:p>
          <a:p>
            <a:r>
              <a:rPr lang="ru-RU" sz="1600" dirty="0"/>
              <a:t>При отсечении данным порогом как минимум для 5% нормальных изображений не будет выдано описание</a:t>
            </a:r>
          </a:p>
        </p:txBody>
      </p:sp>
      <p:pic>
        <p:nvPicPr>
          <p:cNvPr id="8" name="Рисунок 7">
            <a:extLst>
              <a:ext uri="{FF2B5EF4-FFF2-40B4-BE49-F238E27FC236}">
                <a16:creationId xmlns:a16="http://schemas.microsoft.com/office/drawing/2014/main" id="{E47AB44D-DCE0-AD64-03AA-88B1595EFFB8}"/>
              </a:ext>
            </a:extLst>
          </p:cNvPr>
          <p:cNvPicPr>
            <a:picLocks noChangeAspect="1"/>
          </p:cNvPicPr>
          <p:nvPr/>
        </p:nvPicPr>
        <p:blipFill>
          <a:blip r:embed="rId2"/>
          <a:stretch>
            <a:fillRect/>
          </a:stretch>
        </p:blipFill>
        <p:spPr>
          <a:xfrm>
            <a:off x="7159206" y="1605506"/>
            <a:ext cx="4385094" cy="2450647"/>
          </a:xfrm>
          <a:prstGeom prst="rect">
            <a:avLst/>
          </a:prstGeom>
        </p:spPr>
      </p:pic>
      <p:pic>
        <p:nvPicPr>
          <p:cNvPr id="10" name="Рисунок 9">
            <a:extLst>
              <a:ext uri="{FF2B5EF4-FFF2-40B4-BE49-F238E27FC236}">
                <a16:creationId xmlns:a16="http://schemas.microsoft.com/office/drawing/2014/main" id="{AC9E501D-582C-2B70-8C3A-6068A6E44FE5}"/>
              </a:ext>
            </a:extLst>
          </p:cNvPr>
          <p:cNvPicPr>
            <a:picLocks noChangeAspect="1"/>
          </p:cNvPicPr>
          <p:nvPr/>
        </p:nvPicPr>
        <p:blipFill>
          <a:blip r:embed="rId3"/>
          <a:stretch>
            <a:fillRect/>
          </a:stretch>
        </p:blipFill>
        <p:spPr>
          <a:xfrm>
            <a:off x="7159206" y="4261787"/>
            <a:ext cx="4385094" cy="2450646"/>
          </a:xfrm>
          <a:prstGeom prst="rect">
            <a:avLst/>
          </a:prstGeom>
        </p:spPr>
      </p:pic>
      <p:sp>
        <p:nvSpPr>
          <p:cNvPr id="13" name="TextBox 12">
            <a:extLst>
              <a:ext uri="{FF2B5EF4-FFF2-40B4-BE49-F238E27FC236}">
                <a16:creationId xmlns:a16="http://schemas.microsoft.com/office/drawing/2014/main" id="{EEB0EA80-4464-36E2-8726-E501D0137B20}"/>
              </a:ext>
            </a:extLst>
          </p:cNvPr>
          <p:cNvSpPr txBox="1"/>
          <p:nvPr/>
        </p:nvSpPr>
        <p:spPr>
          <a:xfrm>
            <a:off x="7640050" y="4045769"/>
            <a:ext cx="3597443" cy="276999"/>
          </a:xfrm>
          <a:prstGeom prst="rect">
            <a:avLst/>
          </a:prstGeom>
          <a:noFill/>
        </p:spPr>
        <p:txBody>
          <a:bodyPr wrap="square" rtlCol="0">
            <a:spAutoFit/>
          </a:bodyPr>
          <a:lstStyle/>
          <a:p>
            <a:r>
              <a:rPr lang="ru-RU" sz="1200" dirty="0"/>
              <a:t>Распределение </a:t>
            </a:r>
            <a:r>
              <a:rPr lang="en-US" sz="1200" dirty="0"/>
              <a:t>CLIP score </a:t>
            </a:r>
            <a:r>
              <a:rPr lang="ru-RU" sz="1200" dirty="0"/>
              <a:t>для датасета </a:t>
            </a:r>
            <a:r>
              <a:rPr lang="en-US" sz="1200" dirty="0"/>
              <a:t>Coco</a:t>
            </a:r>
            <a:endParaRPr lang="ru-RU" sz="1200" dirty="0"/>
          </a:p>
        </p:txBody>
      </p:sp>
      <p:sp>
        <p:nvSpPr>
          <p:cNvPr id="14" name="TextBox 13">
            <a:extLst>
              <a:ext uri="{FF2B5EF4-FFF2-40B4-BE49-F238E27FC236}">
                <a16:creationId xmlns:a16="http://schemas.microsoft.com/office/drawing/2014/main" id="{A05C8A20-8DF2-6C12-1DC9-95043ACCAEDA}"/>
              </a:ext>
            </a:extLst>
          </p:cNvPr>
          <p:cNvSpPr txBox="1"/>
          <p:nvPr/>
        </p:nvSpPr>
        <p:spPr>
          <a:xfrm>
            <a:off x="7640050" y="1328507"/>
            <a:ext cx="3904250" cy="461665"/>
          </a:xfrm>
          <a:prstGeom prst="rect">
            <a:avLst/>
          </a:prstGeom>
          <a:noFill/>
        </p:spPr>
        <p:txBody>
          <a:bodyPr wrap="square" rtlCol="0">
            <a:spAutoFit/>
          </a:bodyPr>
          <a:lstStyle/>
          <a:p>
            <a:r>
              <a:rPr lang="ru-RU" sz="1200" dirty="0"/>
              <a:t>Распределение </a:t>
            </a:r>
            <a:r>
              <a:rPr lang="en-US" sz="1200" dirty="0"/>
              <a:t>CLIP score </a:t>
            </a:r>
            <a:r>
              <a:rPr lang="ru-RU" sz="1200" dirty="0"/>
              <a:t>для сгенерированного шума</a:t>
            </a:r>
          </a:p>
        </p:txBody>
      </p:sp>
    </p:spTree>
    <p:extLst>
      <p:ext uri="{BB962C8B-B14F-4D97-AF65-F5344CB8AC3E}">
        <p14:creationId xmlns:p14="http://schemas.microsoft.com/office/powerpoint/2010/main" val="3466980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32D3CA3-9D36-0257-85B9-1AC8961646CC}"/>
              </a:ext>
            </a:extLst>
          </p:cNvPr>
          <p:cNvSpPr>
            <a:spLocks noGrp="1"/>
          </p:cNvSpPr>
          <p:nvPr>
            <p:ph type="title"/>
          </p:nvPr>
        </p:nvSpPr>
        <p:spPr/>
        <p:txBody>
          <a:bodyPr/>
          <a:lstStyle/>
          <a:p>
            <a:r>
              <a:rPr lang="ru-RU" dirty="0"/>
              <a:t>Цель проекта</a:t>
            </a:r>
          </a:p>
        </p:txBody>
      </p:sp>
      <p:sp>
        <p:nvSpPr>
          <p:cNvPr id="3" name="Объект 2">
            <a:extLst>
              <a:ext uri="{FF2B5EF4-FFF2-40B4-BE49-F238E27FC236}">
                <a16:creationId xmlns:a16="http://schemas.microsoft.com/office/drawing/2014/main" id="{6AD3153B-2B13-C50F-AC04-BE89885D643C}"/>
              </a:ext>
            </a:extLst>
          </p:cNvPr>
          <p:cNvSpPr>
            <a:spLocks noGrp="1"/>
          </p:cNvSpPr>
          <p:nvPr>
            <p:ph idx="1"/>
          </p:nvPr>
        </p:nvSpPr>
        <p:spPr/>
        <p:txBody>
          <a:bodyPr/>
          <a:lstStyle/>
          <a:p>
            <a:pPr marL="0" indent="0">
              <a:buNone/>
            </a:pPr>
            <a:r>
              <a:rPr lang="ru-RU" dirty="0"/>
              <a:t>Создать систему, которая по изображению выдает </a:t>
            </a:r>
            <a:r>
              <a:rPr lang="ru-RU" b="1" dirty="0"/>
              <a:t>понятное, полезное и детализированное описание:</a:t>
            </a:r>
          </a:p>
          <a:p>
            <a:r>
              <a:rPr lang="ru-RU" dirty="0"/>
              <a:t> Кто изображён</a:t>
            </a:r>
          </a:p>
          <a:p>
            <a:r>
              <a:rPr lang="ru-RU" dirty="0"/>
              <a:t>Что делает </a:t>
            </a:r>
          </a:p>
          <a:p>
            <a:r>
              <a:rPr lang="ru-RU" dirty="0"/>
              <a:t>В каком контексте</a:t>
            </a:r>
          </a:p>
          <a:p>
            <a:endParaRPr lang="ru-RU" dirty="0"/>
          </a:p>
          <a:p>
            <a:pPr marL="0" indent="0">
              <a:buNone/>
            </a:pPr>
            <a:r>
              <a:rPr lang="ru-RU" dirty="0"/>
              <a:t>🎯 </a:t>
            </a:r>
            <a:r>
              <a:rPr lang="ru-RU" b="1" dirty="0"/>
              <a:t>Фокус:</a:t>
            </a:r>
            <a:r>
              <a:rPr lang="ru-RU" dirty="0"/>
              <a:t> помощь слабовидящим пользователям.</a:t>
            </a:r>
          </a:p>
        </p:txBody>
      </p:sp>
    </p:spTree>
    <p:extLst>
      <p:ext uri="{BB962C8B-B14F-4D97-AF65-F5344CB8AC3E}">
        <p14:creationId xmlns:p14="http://schemas.microsoft.com/office/powerpoint/2010/main" val="30632960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7FD5962-7F4B-67CB-7F73-8F905A5C0D63}"/>
              </a:ext>
            </a:extLst>
          </p:cNvPr>
          <p:cNvSpPr>
            <a:spLocks noGrp="1"/>
          </p:cNvSpPr>
          <p:nvPr>
            <p:ph type="title"/>
          </p:nvPr>
        </p:nvSpPr>
        <p:spPr/>
        <p:txBody>
          <a:bodyPr/>
          <a:lstStyle/>
          <a:p>
            <a:r>
              <a:rPr lang="ru-RU" dirty="0"/>
              <a:t>Уязвимость: шумные изображения</a:t>
            </a:r>
          </a:p>
        </p:txBody>
      </p:sp>
      <p:sp>
        <p:nvSpPr>
          <p:cNvPr id="3" name="Текст 2">
            <a:extLst>
              <a:ext uri="{FF2B5EF4-FFF2-40B4-BE49-F238E27FC236}">
                <a16:creationId xmlns:a16="http://schemas.microsoft.com/office/drawing/2014/main" id="{BAF5CE38-4966-86BE-C803-D8D0EC0F0D1A}"/>
              </a:ext>
            </a:extLst>
          </p:cNvPr>
          <p:cNvSpPr>
            <a:spLocks noGrp="1"/>
          </p:cNvSpPr>
          <p:nvPr>
            <p:ph type="body" idx="1"/>
          </p:nvPr>
        </p:nvSpPr>
        <p:spPr>
          <a:xfrm>
            <a:off x="839788" y="1690688"/>
            <a:ext cx="5157787" cy="715628"/>
          </a:xfrm>
        </p:spPr>
        <p:txBody>
          <a:bodyPr>
            <a:normAutofit lnSpcReduction="10000"/>
          </a:bodyPr>
          <a:lstStyle/>
          <a:p>
            <a:pPr algn="ctr"/>
            <a:r>
              <a:rPr lang="ru-RU" dirty="0"/>
              <a:t>Средняя уверенность модели по не служебным токенам</a:t>
            </a:r>
          </a:p>
        </p:txBody>
      </p:sp>
      <p:pic>
        <p:nvPicPr>
          <p:cNvPr id="7" name="Рисунок 6">
            <a:extLst>
              <a:ext uri="{FF2B5EF4-FFF2-40B4-BE49-F238E27FC236}">
                <a16:creationId xmlns:a16="http://schemas.microsoft.com/office/drawing/2014/main" id="{26012ABE-9584-DCC5-ED04-005493C0C38B}"/>
              </a:ext>
            </a:extLst>
          </p:cNvPr>
          <p:cNvPicPr>
            <a:picLocks noChangeAspect="1"/>
          </p:cNvPicPr>
          <p:nvPr/>
        </p:nvPicPr>
        <p:blipFill>
          <a:blip r:embed="rId2"/>
          <a:stretch>
            <a:fillRect/>
          </a:stretch>
        </p:blipFill>
        <p:spPr>
          <a:xfrm>
            <a:off x="7501688" y="1690688"/>
            <a:ext cx="3182353" cy="3182353"/>
          </a:xfrm>
          <a:prstGeom prst="rect">
            <a:avLst/>
          </a:prstGeom>
        </p:spPr>
      </p:pic>
      <p:sp>
        <p:nvSpPr>
          <p:cNvPr id="9" name="Объект 3">
            <a:extLst>
              <a:ext uri="{FF2B5EF4-FFF2-40B4-BE49-F238E27FC236}">
                <a16:creationId xmlns:a16="http://schemas.microsoft.com/office/drawing/2014/main" id="{35081BCC-2DB4-CC7A-A7B6-1D2751B3BDC7}"/>
              </a:ext>
            </a:extLst>
          </p:cNvPr>
          <p:cNvSpPr txBox="1">
            <a:spLocks/>
          </p:cNvSpPr>
          <p:nvPr/>
        </p:nvSpPr>
        <p:spPr>
          <a:xfrm>
            <a:off x="992188" y="2657475"/>
            <a:ext cx="5157787" cy="36845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sz="1400" dirty="0"/>
              <a:t>Для отдельно отобранных шумных изображений, для которых модель выдавала нерелевантные описания, значение метрики </a:t>
            </a:r>
            <a:r>
              <a:rPr lang="en-US" sz="1400" dirty="0"/>
              <a:t>&lt; </a:t>
            </a:r>
            <a:r>
              <a:rPr lang="ru-RU" sz="1400" dirty="0"/>
              <a:t>0.75.</a:t>
            </a:r>
          </a:p>
          <a:p>
            <a:r>
              <a:rPr lang="ru-RU" sz="1400" dirty="0"/>
              <a:t>При отсечении данным порогом как минимум для 1% нормальных изображений не будет выдано описание</a:t>
            </a:r>
          </a:p>
          <a:p>
            <a:r>
              <a:rPr lang="ru-RU" sz="1400" dirty="0"/>
              <a:t>Распределение метрики для изображений из </a:t>
            </a:r>
            <a:r>
              <a:rPr lang="en-US" sz="1400" dirty="0"/>
              <a:t>Coco </a:t>
            </a:r>
            <a:r>
              <a:rPr lang="ru-RU" sz="1400" dirty="0"/>
              <a:t>датасета:</a:t>
            </a:r>
          </a:p>
          <a:p>
            <a:endParaRPr lang="ru-RU" sz="1400" dirty="0"/>
          </a:p>
          <a:p>
            <a:endParaRPr lang="en-US" sz="1400" dirty="0"/>
          </a:p>
        </p:txBody>
      </p:sp>
      <p:graphicFrame>
        <p:nvGraphicFramePr>
          <p:cNvPr id="11" name="Таблица 10">
            <a:extLst>
              <a:ext uri="{FF2B5EF4-FFF2-40B4-BE49-F238E27FC236}">
                <a16:creationId xmlns:a16="http://schemas.microsoft.com/office/drawing/2014/main" id="{FF17DA9D-9582-59E2-C016-154F108D13EA}"/>
              </a:ext>
            </a:extLst>
          </p:cNvPr>
          <p:cNvGraphicFramePr>
            <a:graphicFrameLocks noGrp="1"/>
          </p:cNvGraphicFramePr>
          <p:nvPr>
            <p:extLst>
              <p:ext uri="{D42A27DB-BD31-4B8C-83A1-F6EECF244321}">
                <p14:modId xmlns:p14="http://schemas.microsoft.com/office/powerpoint/2010/main" val="2041424029"/>
              </p:ext>
            </p:extLst>
          </p:nvPr>
        </p:nvGraphicFramePr>
        <p:xfrm>
          <a:off x="6773779" y="5197140"/>
          <a:ext cx="5016482" cy="797560"/>
        </p:xfrm>
        <a:graphic>
          <a:graphicData uri="http://schemas.openxmlformats.org/drawingml/2006/table">
            <a:tbl>
              <a:tblPr firstRow="1" bandRow="1">
                <a:tableStyleId>{5C22544A-7EE6-4342-B048-85BDC9FD1C3A}</a:tableStyleId>
              </a:tblPr>
              <a:tblGrid>
                <a:gridCol w="496211">
                  <a:extLst>
                    <a:ext uri="{9D8B030D-6E8A-4147-A177-3AD203B41FA5}">
                      <a16:colId xmlns:a16="http://schemas.microsoft.com/office/drawing/2014/main" val="1196943187"/>
                    </a:ext>
                  </a:extLst>
                </a:gridCol>
                <a:gridCol w="689185">
                  <a:extLst>
                    <a:ext uri="{9D8B030D-6E8A-4147-A177-3AD203B41FA5}">
                      <a16:colId xmlns:a16="http://schemas.microsoft.com/office/drawing/2014/main" val="2109978178"/>
                    </a:ext>
                  </a:extLst>
                </a:gridCol>
                <a:gridCol w="601293">
                  <a:extLst>
                    <a:ext uri="{9D8B030D-6E8A-4147-A177-3AD203B41FA5}">
                      <a16:colId xmlns:a16="http://schemas.microsoft.com/office/drawing/2014/main" val="3880061212"/>
                    </a:ext>
                  </a:extLst>
                </a:gridCol>
                <a:gridCol w="751974">
                  <a:extLst>
                    <a:ext uri="{9D8B030D-6E8A-4147-A177-3AD203B41FA5}">
                      <a16:colId xmlns:a16="http://schemas.microsoft.com/office/drawing/2014/main" val="2211983048"/>
                    </a:ext>
                  </a:extLst>
                </a:gridCol>
                <a:gridCol w="517358">
                  <a:extLst>
                    <a:ext uri="{9D8B030D-6E8A-4147-A177-3AD203B41FA5}">
                      <a16:colId xmlns:a16="http://schemas.microsoft.com/office/drawing/2014/main" val="317582442"/>
                    </a:ext>
                  </a:extLst>
                </a:gridCol>
                <a:gridCol w="517358">
                  <a:extLst>
                    <a:ext uri="{9D8B030D-6E8A-4147-A177-3AD203B41FA5}">
                      <a16:colId xmlns:a16="http://schemas.microsoft.com/office/drawing/2014/main" val="2651048737"/>
                    </a:ext>
                  </a:extLst>
                </a:gridCol>
                <a:gridCol w="469231">
                  <a:extLst>
                    <a:ext uri="{9D8B030D-6E8A-4147-A177-3AD203B41FA5}">
                      <a16:colId xmlns:a16="http://schemas.microsoft.com/office/drawing/2014/main" val="612259965"/>
                    </a:ext>
                  </a:extLst>
                </a:gridCol>
                <a:gridCol w="505327">
                  <a:extLst>
                    <a:ext uri="{9D8B030D-6E8A-4147-A177-3AD203B41FA5}">
                      <a16:colId xmlns:a16="http://schemas.microsoft.com/office/drawing/2014/main" val="2327974344"/>
                    </a:ext>
                  </a:extLst>
                </a:gridCol>
                <a:gridCol w="468545">
                  <a:extLst>
                    <a:ext uri="{9D8B030D-6E8A-4147-A177-3AD203B41FA5}">
                      <a16:colId xmlns:a16="http://schemas.microsoft.com/office/drawing/2014/main" val="3238291749"/>
                    </a:ext>
                  </a:extLst>
                </a:gridCol>
              </a:tblGrid>
              <a:tr h="370840">
                <a:tc>
                  <a:txBody>
                    <a:bodyPr/>
                    <a:lstStyle/>
                    <a:p>
                      <a:r>
                        <a:rPr lang="en-US" sz="1100" dirty="0"/>
                        <a:t>A</a:t>
                      </a:r>
                      <a:endParaRPr lang="ru-RU" sz="1100" dirty="0"/>
                    </a:p>
                  </a:txBody>
                  <a:tcPr/>
                </a:tc>
                <a:tc>
                  <a:txBody>
                    <a:bodyPr/>
                    <a:lstStyle/>
                    <a:p>
                      <a:r>
                        <a:rPr lang="en-US" sz="1100" dirty="0"/>
                        <a:t>baseball</a:t>
                      </a:r>
                      <a:endParaRPr lang="ru-RU" sz="1100" dirty="0"/>
                    </a:p>
                  </a:txBody>
                  <a:tcPr/>
                </a:tc>
                <a:tc>
                  <a:txBody>
                    <a:bodyPr/>
                    <a:lstStyle/>
                    <a:p>
                      <a:r>
                        <a:rPr lang="en-US" sz="1100" dirty="0"/>
                        <a:t>player</a:t>
                      </a:r>
                      <a:endParaRPr lang="ru-RU" sz="1100" dirty="0"/>
                    </a:p>
                  </a:txBody>
                  <a:tcPr/>
                </a:tc>
                <a:tc>
                  <a:txBody>
                    <a:bodyPr/>
                    <a:lstStyle/>
                    <a:p>
                      <a:r>
                        <a:rPr lang="en-US" sz="1100" dirty="0"/>
                        <a:t>swinging</a:t>
                      </a:r>
                      <a:endParaRPr lang="ru-RU" sz="1100" dirty="0"/>
                    </a:p>
                  </a:txBody>
                  <a:tcPr/>
                </a:tc>
                <a:tc>
                  <a:txBody>
                    <a:bodyPr/>
                    <a:lstStyle/>
                    <a:p>
                      <a:r>
                        <a:rPr lang="en-US" sz="1100" dirty="0"/>
                        <a:t>a</a:t>
                      </a:r>
                      <a:endParaRPr lang="ru-RU" sz="1100" dirty="0"/>
                    </a:p>
                  </a:txBody>
                  <a:tcPr/>
                </a:tc>
                <a:tc>
                  <a:txBody>
                    <a:bodyPr/>
                    <a:lstStyle/>
                    <a:p>
                      <a:r>
                        <a:rPr lang="en-US" sz="1100" dirty="0"/>
                        <a:t>bat</a:t>
                      </a:r>
                      <a:endParaRPr lang="ru-RU" sz="1100" dirty="0"/>
                    </a:p>
                  </a:txBody>
                  <a:tcPr/>
                </a:tc>
                <a:tc>
                  <a:txBody>
                    <a:bodyPr/>
                    <a:lstStyle/>
                    <a:p>
                      <a:r>
                        <a:rPr lang="en-US" sz="1100" dirty="0"/>
                        <a:t>at</a:t>
                      </a:r>
                      <a:endParaRPr lang="ru-RU" sz="1100" dirty="0"/>
                    </a:p>
                  </a:txBody>
                  <a:tcPr/>
                </a:tc>
                <a:tc>
                  <a:txBody>
                    <a:bodyPr/>
                    <a:lstStyle/>
                    <a:p>
                      <a:r>
                        <a:rPr lang="en-US" sz="1100" dirty="0"/>
                        <a:t>a</a:t>
                      </a:r>
                      <a:endParaRPr lang="ru-RU" sz="1100" dirty="0"/>
                    </a:p>
                  </a:txBody>
                  <a:tcPr/>
                </a:tc>
                <a:tc>
                  <a:txBody>
                    <a:bodyPr/>
                    <a:lstStyle/>
                    <a:p>
                      <a:r>
                        <a:rPr lang="en-US" sz="1100" dirty="0"/>
                        <a:t>ball</a:t>
                      </a:r>
                      <a:endParaRPr lang="ru-RU" sz="1100" dirty="0"/>
                    </a:p>
                  </a:txBody>
                  <a:tcPr/>
                </a:tc>
                <a:extLst>
                  <a:ext uri="{0D108BD9-81ED-4DB2-BD59-A6C34878D82A}">
                    <a16:rowId xmlns:a16="http://schemas.microsoft.com/office/drawing/2014/main" val="2310008350"/>
                  </a:ext>
                </a:extLst>
              </a:tr>
              <a:tr h="370840">
                <a:tc>
                  <a:txBody>
                    <a:bodyPr/>
                    <a:lstStyle/>
                    <a:p>
                      <a:r>
                        <a:rPr lang="ru-RU" sz="1100" dirty="0"/>
                        <a:t>0.8</a:t>
                      </a:r>
                      <a:r>
                        <a:rPr lang="en-US" sz="1100" dirty="0"/>
                        <a:t>1</a:t>
                      </a:r>
                      <a:endParaRPr lang="ru-RU" sz="1100" dirty="0"/>
                    </a:p>
                  </a:txBody>
                  <a:tcPr/>
                </a:tc>
                <a:tc>
                  <a:txBody>
                    <a:bodyPr/>
                    <a:lstStyle/>
                    <a:p>
                      <a:r>
                        <a:rPr lang="ru-RU" sz="1100" dirty="0"/>
                        <a:t>0.6</a:t>
                      </a:r>
                      <a:r>
                        <a:rPr lang="en-US" sz="1100" dirty="0"/>
                        <a:t>9</a:t>
                      </a:r>
                      <a:endParaRPr lang="ru-RU" sz="1100" dirty="0"/>
                    </a:p>
                  </a:txBody>
                  <a:tcPr/>
                </a:tc>
                <a:tc>
                  <a:txBody>
                    <a:bodyPr/>
                    <a:lstStyle/>
                    <a:p>
                      <a:r>
                        <a:rPr lang="en-US" sz="1100" dirty="0"/>
                        <a:t>0.92</a:t>
                      </a:r>
                      <a:endParaRPr lang="ru-RU" sz="1100" dirty="0"/>
                    </a:p>
                  </a:txBody>
                  <a:tcPr/>
                </a:tc>
                <a:tc>
                  <a:txBody>
                    <a:bodyPr/>
                    <a:lstStyle/>
                    <a:p>
                      <a:r>
                        <a:rPr lang="en-US" sz="1100" dirty="0"/>
                        <a:t>0.99</a:t>
                      </a:r>
                      <a:endParaRPr lang="ru-RU" sz="1100" dirty="0"/>
                    </a:p>
                  </a:txBody>
                  <a:tcPr/>
                </a:tc>
                <a:tc>
                  <a:txBody>
                    <a:bodyPr/>
                    <a:lstStyle/>
                    <a:p>
                      <a:r>
                        <a:rPr lang="en-US" sz="1100" dirty="0"/>
                        <a:t>0.99</a:t>
                      </a:r>
                      <a:endParaRPr lang="ru-RU" sz="1100" dirty="0"/>
                    </a:p>
                  </a:txBody>
                  <a:tcPr/>
                </a:tc>
                <a:tc>
                  <a:txBody>
                    <a:bodyPr/>
                    <a:lstStyle/>
                    <a:p>
                      <a:r>
                        <a:rPr lang="en-US" sz="1100" dirty="0"/>
                        <a:t>0.99</a:t>
                      </a:r>
                      <a:endParaRPr lang="ru-RU" sz="1100" dirty="0"/>
                    </a:p>
                  </a:txBody>
                  <a:tcPr/>
                </a:tc>
                <a:tc>
                  <a:txBody>
                    <a:bodyPr/>
                    <a:lstStyle/>
                    <a:p>
                      <a:r>
                        <a:rPr lang="en-US" sz="1100" dirty="0"/>
                        <a:t>0.65</a:t>
                      </a:r>
                      <a:endParaRPr lang="ru-RU" sz="1100" dirty="0"/>
                    </a:p>
                  </a:txBody>
                  <a:tcPr/>
                </a:tc>
                <a:tc>
                  <a:txBody>
                    <a:bodyPr/>
                    <a:lstStyle/>
                    <a:p>
                      <a:r>
                        <a:rPr lang="en-US" sz="1100" dirty="0"/>
                        <a:t>0.99</a:t>
                      </a:r>
                      <a:endParaRPr lang="ru-RU" sz="1100" dirty="0"/>
                    </a:p>
                  </a:txBody>
                  <a:tcPr/>
                </a:tc>
                <a:tc>
                  <a:txBody>
                    <a:bodyPr/>
                    <a:lstStyle/>
                    <a:p>
                      <a:r>
                        <a:rPr lang="en-US" sz="1100" dirty="0"/>
                        <a:t>0.99</a:t>
                      </a:r>
                      <a:endParaRPr lang="ru-RU" sz="1100" dirty="0"/>
                    </a:p>
                  </a:txBody>
                  <a:tcPr/>
                </a:tc>
                <a:extLst>
                  <a:ext uri="{0D108BD9-81ED-4DB2-BD59-A6C34878D82A}">
                    <a16:rowId xmlns:a16="http://schemas.microsoft.com/office/drawing/2014/main" val="1642413421"/>
                  </a:ext>
                </a:extLst>
              </a:tr>
            </a:tbl>
          </a:graphicData>
        </a:graphic>
      </p:graphicFrame>
      <p:pic>
        <p:nvPicPr>
          <p:cNvPr id="19" name="Рисунок 18">
            <a:extLst>
              <a:ext uri="{FF2B5EF4-FFF2-40B4-BE49-F238E27FC236}">
                <a16:creationId xmlns:a16="http://schemas.microsoft.com/office/drawing/2014/main" id="{08349CFA-DB54-B2CC-9832-F392441F5DF7}"/>
              </a:ext>
            </a:extLst>
          </p:cNvPr>
          <p:cNvPicPr>
            <a:picLocks noChangeAspect="1"/>
          </p:cNvPicPr>
          <p:nvPr/>
        </p:nvPicPr>
        <p:blipFill>
          <a:blip r:embed="rId3"/>
          <a:stretch>
            <a:fillRect/>
          </a:stretch>
        </p:blipFill>
        <p:spPr>
          <a:xfrm>
            <a:off x="992188" y="4341919"/>
            <a:ext cx="4550359" cy="2516081"/>
          </a:xfrm>
          <a:prstGeom prst="rect">
            <a:avLst/>
          </a:prstGeom>
        </p:spPr>
      </p:pic>
    </p:spTree>
    <p:extLst>
      <p:ext uri="{BB962C8B-B14F-4D97-AF65-F5344CB8AC3E}">
        <p14:creationId xmlns:p14="http://schemas.microsoft.com/office/powerpoint/2010/main" val="36947705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FBA6FDD-2177-E497-4470-875A13C60397}"/>
              </a:ext>
            </a:extLst>
          </p:cNvPr>
          <p:cNvSpPr>
            <a:spLocks noGrp="1"/>
          </p:cNvSpPr>
          <p:nvPr>
            <p:ph type="title"/>
          </p:nvPr>
        </p:nvSpPr>
        <p:spPr/>
        <p:txBody>
          <a:bodyPr/>
          <a:lstStyle/>
          <a:p>
            <a:r>
              <a:rPr lang="ru-RU" dirty="0"/>
              <a:t>Уязвимость: шумные изображения</a:t>
            </a:r>
          </a:p>
        </p:txBody>
      </p:sp>
      <p:sp>
        <p:nvSpPr>
          <p:cNvPr id="3" name="Объект 2">
            <a:extLst>
              <a:ext uri="{FF2B5EF4-FFF2-40B4-BE49-F238E27FC236}">
                <a16:creationId xmlns:a16="http://schemas.microsoft.com/office/drawing/2014/main" id="{4831ADF5-863D-2E94-FB97-680FE556C042}"/>
              </a:ext>
            </a:extLst>
          </p:cNvPr>
          <p:cNvSpPr>
            <a:spLocks noGrp="1"/>
          </p:cNvSpPr>
          <p:nvPr>
            <p:ph idx="1"/>
          </p:nvPr>
        </p:nvSpPr>
        <p:spPr/>
        <p:txBody>
          <a:bodyPr/>
          <a:lstStyle/>
          <a:p>
            <a:pPr marL="0" indent="0">
              <a:buNone/>
            </a:pPr>
            <a:r>
              <a:rPr lang="ru-RU" dirty="0"/>
              <a:t>Для классификации шумных изображений лучше использовать метрику «средняя уверенность модели по не служебным токенам» с порогом 0.75 для обеспечения ошибки в 1% :</a:t>
            </a:r>
          </a:p>
          <a:p>
            <a:r>
              <a:rPr lang="ru-RU" sz="2400" dirty="0"/>
              <a:t>Для </a:t>
            </a:r>
            <a:r>
              <a:rPr lang="ru-RU" sz="2400" dirty="0" err="1"/>
              <a:t>prompt</a:t>
            </a:r>
            <a:r>
              <a:rPr lang="ru-RU" sz="2400" dirty="0"/>
              <a:t>='CAPTION' выводить сообщение о низкой уверенности модели в ответе и высокой возможности ошибки</a:t>
            </a:r>
          </a:p>
          <a:p>
            <a:r>
              <a:rPr lang="ru-RU" sz="2400" dirty="0"/>
              <a:t>Для более детальных промптов выводить сообщение о неудаче в распознавании содержания изображения, так с увеличением длины описаний степень их нерелевантности растёт</a:t>
            </a:r>
          </a:p>
          <a:p>
            <a:endParaRPr lang="ru-RU" dirty="0"/>
          </a:p>
        </p:txBody>
      </p:sp>
    </p:spTree>
    <p:extLst>
      <p:ext uri="{BB962C8B-B14F-4D97-AF65-F5344CB8AC3E}">
        <p14:creationId xmlns:p14="http://schemas.microsoft.com/office/powerpoint/2010/main" val="16714829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0774FF6-5638-3643-8CB7-03529A47DFF2}"/>
              </a:ext>
            </a:extLst>
          </p:cNvPr>
          <p:cNvSpPr>
            <a:spLocks noGrp="1"/>
          </p:cNvSpPr>
          <p:nvPr>
            <p:ph type="title"/>
          </p:nvPr>
        </p:nvSpPr>
        <p:spPr/>
        <p:txBody>
          <a:bodyPr/>
          <a:lstStyle/>
          <a:p>
            <a:r>
              <a:rPr lang="ru-RU" dirty="0"/>
              <a:t>Реализованная архитектура автором презентации</a:t>
            </a:r>
          </a:p>
        </p:txBody>
      </p:sp>
      <p:sp>
        <p:nvSpPr>
          <p:cNvPr id="4" name="Текст 3">
            <a:extLst>
              <a:ext uri="{FF2B5EF4-FFF2-40B4-BE49-F238E27FC236}">
                <a16:creationId xmlns:a16="http://schemas.microsoft.com/office/drawing/2014/main" id="{98093330-D7D9-009B-949F-B68E850798BB}"/>
              </a:ext>
            </a:extLst>
          </p:cNvPr>
          <p:cNvSpPr>
            <a:spLocks noGrp="1"/>
          </p:cNvSpPr>
          <p:nvPr>
            <p:ph type="body" sz="half" idx="2"/>
          </p:nvPr>
        </p:nvSpPr>
        <p:spPr/>
        <p:txBody>
          <a:bodyPr/>
          <a:lstStyle/>
          <a:p>
            <a:pPr marL="342900" indent="-342900">
              <a:buAutoNum type="arabicPeriod"/>
            </a:pPr>
            <a:r>
              <a:rPr lang="en-US" dirty="0"/>
              <a:t>Web app </a:t>
            </a:r>
            <a:r>
              <a:rPr lang="ru-RU" dirty="0"/>
              <a:t>на </a:t>
            </a:r>
            <a:r>
              <a:rPr lang="en-US" dirty="0" err="1"/>
              <a:t>Streamlit</a:t>
            </a:r>
            <a:endParaRPr lang="en-US" dirty="0"/>
          </a:p>
          <a:p>
            <a:pPr marL="342900" indent="-342900">
              <a:buAutoNum type="arabicPeriod"/>
            </a:pPr>
            <a:r>
              <a:rPr lang="en-US" dirty="0"/>
              <a:t>API </a:t>
            </a:r>
            <a:r>
              <a:rPr lang="ru-RU" dirty="0"/>
              <a:t>для описания загруженного пользователем изображения с помощью </a:t>
            </a:r>
            <a:r>
              <a:rPr lang="en-US" dirty="0"/>
              <a:t>VLM </a:t>
            </a:r>
            <a:r>
              <a:rPr lang="ru-RU" dirty="0"/>
              <a:t>модели </a:t>
            </a:r>
            <a:r>
              <a:rPr lang="en-US" dirty="0"/>
              <a:t>Florence 2 Large</a:t>
            </a:r>
            <a:endParaRPr lang="ru-RU" dirty="0"/>
          </a:p>
          <a:p>
            <a:pPr marL="342900" indent="-342900">
              <a:buAutoNum type="arabicPeriod"/>
            </a:pPr>
            <a:r>
              <a:rPr lang="en-US" dirty="0"/>
              <a:t>API </a:t>
            </a:r>
            <a:r>
              <a:rPr lang="ru-RU" dirty="0"/>
              <a:t>для перевода сгенерированного описания на русский язык</a:t>
            </a:r>
            <a:endParaRPr lang="en-US" dirty="0"/>
          </a:p>
        </p:txBody>
      </p:sp>
      <p:pic>
        <p:nvPicPr>
          <p:cNvPr id="7" name="Объект 6">
            <a:extLst>
              <a:ext uri="{FF2B5EF4-FFF2-40B4-BE49-F238E27FC236}">
                <a16:creationId xmlns:a16="http://schemas.microsoft.com/office/drawing/2014/main" id="{7FB11E81-14E5-7788-3670-7A8C368DD722}"/>
              </a:ext>
            </a:extLst>
          </p:cNvPr>
          <p:cNvPicPr>
            <a:picLocks noGrp="1" noChangeAspect="1"/>
          </p:cNvPicPr>
          <p:nvPr>
            <p:ph idx="1"/>
          </p:nvPr>
        </p:nvPicPr>
        <p:blipFill>
          <a:blip r:embed="rId2"/>
          <a:stretch>
            <a:fillRect/>
          </a:stretch>
        </p:blipFill>
        <p:spPr>
          <a:xfrm>
            <a:off x="6830788" y="697682"/>
            <a:ext cx="3932236" cy="5462636"/>
          </a:xfrm>
        </p:spPr>
      </p:pic>
    </p:spTree>
    <p:extLst>
      <p:ext uri="{BB962C8B-B14F-4D97-AF65-F5344CB8AC3E}">
        <p14:creationId xmlns:p14="http://schemas.microsoft.com/office/powerpoint/2010/main" val="10849712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0774FF6-5638-3643-8CB7-03529A47DFF2}"/>
              </a:ext>
            </a:extLst>
          </p:cNvPr>
          <p:cNvSpPr>
            <a:spLocks noGrp="1"/>
          </p:cNvSpPr>
          <p:nvPr>
            <p:ph type="title"/>
          </p:nvPr>
        </p:nvSpPr>
        <p:spPr/>
        <p:txBody>
          <a:bodyPr/>
          <a:lstStyle/>
          <a:p>
            <a:r>
              <a:rPr lang="ru-RU" dirty="0"/>
              <a:t>Реализованная архитектура автором презентации</a:t>
            </a:r>
          </a:p>
        </p:txBody>
      </p:sp>
      <p:sp>
        <p:nvSpPr>
          <p:cNvPr id="4" name="Текст 3">
            <a:extLst>
              <a:ext uri="{FF2B5EF4-FFF2-40B4-BE49-F238E27FC236}">
                <a16:creationId xmlns:a16="http://schemas.microsoft.com/office/drawing/2014/main" id="{98093330-D7D9-009B-949F-B68E850798BB}"/>
              </a:ext>
            </a:extLst>
          </p:cNvPr>
          <p:cNvSpPr>
            <a:spLocks noGrp="1"/>
          </p:cNvSpPr>
          <p:nvPr>
            <p:ph type="body" sz="half" idx="2"/>
          </p:nvPr>
        </p:nvSpPr>
        <p:spPr/>
        <p:txBody>
          <a:bodyPr/>
          <a:lstStyle/>
          <a:p>
            <a:pPr marL="342900" indent="-342900">
              <a:buAutoNum type="arabicPeriod"/>
            </a:pPr>
            <a:r>
              <a:rPr lang="en-US" dirty="0"/>
              <a:t>Web app </a:t>
            </a:r>
            <a:r>
              <a:rPr lang="ru-RU" dirty="0"/>
              <a:t>на </a:t>
            </a:r>
            <a:r>
              <a:rPr lang="en-US" dirty="0" err="1"/>
              <a:t>Streamlit</a:t>
            </a:r>
            <a:endParaRPr lang="en-US" dirty="0"/>
          </a:p>
          <a:p>
            <a:pPr marL="342900" indent="-342900">
              <a:buAutoNum type="arabicPeriod"/>
            </a:pPr>
            <a:r>
              <a:rPr lang="en-US" dirty="0"/>
              <a:t>API </a:t>
            </a:r>
            <a:r>
              <a:rPr lang="ru-RU" dirty="0"/>
              <a:t>для описания загруженного пользователем изображения с помощью </a:t>
            </a:r>
            <a:r>
              <a:rPr lang="en-US" dirty="0"/>
              <a:t>VLM </a:t>
            </a:r>
            <a:r>
              <a:rPr lang="ru-RU" dirty="0"/>
              <a:t>модели </a:t>
            </a:r>
            <a:r>
              <a:rPr lang="en-US" dirty="0"/>
              <a:t>Florence 2 Large</a:t>
            </a:r>
            <a:endParaRPr lang="ru-RU" dirty="0"/>
          </a:p>
          <a:p>
            <a:pPr marL="342900" indent="-342900">
              <a:buAutoNum type="arabicPeriod"/>
            </a:pPr>
            <a:r>
              <a:rPr lang="en-US" dirty="0"/>
              <a:t>API </a:t>
            </a:r>
            <a:r>
              <a:rPr lang="ru-RU" dirty="0"/>
              <a:t>для перевода сгенерированного описания на русский язык</a:t>
            </a:r>
          </a:p>
          <a:p>
            <a:pPr marL="342900" indent="-342900">
              <a:buAutoNum type="arabicPeriod"/>
            </a:pPr>
            <a:r>
              <a:rPr lang="en-US" dirty="0"/>
              <a:t>TTS API </a:t>
            </a:r>
            <a:r>
              <a:rPr lang="ru-RU" dirty="0"/>
              <a:t>для генерации </a:t>
            </a:r>
            <a:r>
              <a:rPr lang="en-US" dirty="0"/>
              <a:t>mp3 </a:t>
            </a:r>
            <a:r>
              <a:rPr lang="ru-RU" dirty="0"/>
              <a:t>файла с озвучкой.</a:t>
            </a:r>
            <a:endParaRPr lang="en-US" dirty="0"/>
          </a:p>
        </p:txBody>
      </p:sp>
      <p:pic>
        <p:nvPicPr>
          <p:cNvPr id="8" name="Объект 7">
            <a:extLst>
              <a:ext uri="{FF2B5EF4-FFF2-40B4-BE49-F238E27FC236}">
                <a16:creationId xmlns:a16="http://schemas.microsoft.com/office/drawing/2014/main" id="{C0D468D5-5670-061B-2DD5-B6C8B0B9702A}"/>
              </a:ext>
            </a:extLst>
          </p:cNvPr>
          <p:cNvPicPr>
            <a:picLocks noGrp="1" noChangeAspect="1"/>
          </p:cNvPicPr>
          <p:nvPr>
            <p:ph idx="1"/>
          </p:nvPr>
        </p:nvPicPr>
        <p:blipFill>
          <a:blip r:embed="rId2"/>
          <a:stretch>
            <a:fillRect/>
          </a:stretch>
        </p:blipFill>
        <p:spPr>
          <a:xfrm>
            <a:off x="6587868" y="987425"/>
            <a:ext cx="3581686" cy="5190791"/>
          </a:xfrm>
        </p:spPr>
      </p:pic>
    </p:spTree>
    <p:extLst>
      <p:ext uri="{BB962C8B-B14F-4D97-AF65-F5344CB8AC3E}">
        <p14:creationId xmlns:p14="http://schemas.microsoft.com/office/powerpoint/2010/main" val="35484582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19B7F6E-AF9E-0AD7-B03D-D974577AB13B}"/>
              </a:ext>
            </a:extLst>
          </p:cNvPr>
          <p:cNvSpPr>
            <a:spLocks noGrp="1"/>
          </p:cNvSpPr>
          <p:nvPr>
            <p:ph type="title"/>
          </p:nvPr>
        </p:nvSpPr>
        <p:spPr/>
        <p:txBody>
          <a:bodyPr/>
          <a:lstStyle/>
          <a:p>
            <a:r>
              <a:rPr lang="ru-RU" dirty="0"/>
              <a:t>Демонстрация работы</a:t>
            </a:r>
          </a:p>
        </p:txBody>
      </p:sp>
      <p:pic>
        <p:nvPicPr>
          <p:cNvPr id="4" name="2025-06-29 08-45-45">
            <a:hlinkClick r:id="" action="ppaction://media"/>
            <a:extLst>
              <a:ext uri="{FF2B5EF4-FFF2-40B4-BE49-F238E27FC236}">
                <a16:creationId xmlns:a16="http://schemas.microsoft.com/office/drawing/2014/main" id="{DA5B928C-E861-9F40-E899-8FB82889CC8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Tree>
    <p:extLst>
      <p:ext uri="{BB962C8B-B14F-4D97-AF65-F5344CB8AC3E}">
        <p14:creationId xmlns:p14="http://schemas.microsoft.com/office/powerpoint/2010/main" val="2483629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9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58EDD62-D935-188D-8808-610641C2011E}"/>
              </a:ext>
            </a:extLst>
          </p:cNvPr>
          <p:cNvSpPr>
            <a:spLocks noGrp="1"/>
          </p:cNvSpPr>
          <p:nvPr>
            <p:ph type="title"/>
          </p:nvPr>
        </p:nvSpPr>
        <p:spPr/>
        <p:txBody>
          <a:bodyPr/>
          <a:lstStyle/>
          <a:p>
            <a:r>
              <a:rPr lang="ru-RU" dirty="0"/>
              <a:t>Спасибо за внимание!</a:t>
            </a:r>
          </a:p>
        </p:txBody>
      </p:sp>
      <p:sp>
        <p:nvSpPr>
          <p:cNvPr id="5" name="Объект 4">
            <a:extLst>
              <a:ext uri="{FF2B5EF4-FFF2-40B4-BE49-F238E27FC236}">
                <a16:creationId xmlns:a16="http://schemas.microsoft.com/office/drawing/2014/main" id="{74898D8F-75D7-8311-540C-2A392FC3A4B7}"/>
              </a:ext>
            </a:extLst>
          </p:cNvPr>
          <p:cNvSpPr>
            <a:spLocks noGrp="1"/>
          </p:cNvSpPr>
          <p:nvPr>
            <p:ph idx="1"/>
          </p:nvPr>
        </p:nvSpPr>
        <p:spPr/>
        <p:txBody>
          <a:bodyPr/>
          <a:lstStyle/>
          <a:p>
            <a:endParaRPr lang="ru-RU" dirty="0"/>
          </a:p>
        </p:txBody>
      </p:sp>
    </p:spTree>
    <p:extLst>
      <p:ext uri="{BB962C8B-B14F-4D97-AF65-F5344CB8AC3E}">
        <p14:creationId xmlns:p14="http://schemas.microsoft.com/office/powerpoint/2010/main" val="34100358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C152CB4-C28F-BD49-F231-1BDC185AE6BB}"/>
              </a:ext>
            </a:extLst>
          </p:cNvPr>
          <p:cNvSpPr>
            <a:spLocks noGrp="1"/>
          </p:cNvSpPr>
          <p:nvPr>
            <p:ph type="title"/>
          </p:nvPr>
        </p:nvSpPr>
        <p:spPr/>
        <p:txBody>
          <a:bodyPr/>
          <a:lstStyle/>
          <a:p>
            <a:r>
              <a:rPr lang="ru-RU" dirty="0"/>
              <a:t>Подход и решение</a:t>
            </a:r>
          </a:p>
        </p:txBody>
      </p:sp>
      <p:sp>
        <p:nvSpPr>
          <p:cNvPr id="3" name="Объект 2">
            <a:extLst>
              <a:ext uri="{FF2B5EF4-FFF2-40B4-BE49-F238E27FC236}">
                <a16:creationId xmlns:a16="http://schemas.microsoft.com/office/drawing/2014/main" id="{B17EF2D5-E7F4-7A6F-E8D5-FC17A3F44C29}"/>
              </a:ext>
            </a:extLst>
          </p:cNvPr>
          <p:cNvSpPr>
            <a:spLocks noGrp="1"/>
          </p:cNvSpPr>
          <p:nvPr>
            <p:ph idx="1"/>
          </p:nvPr>
        </p:nvSpPr>
        <p:spPr/>
        <p:txBody>
          <a:bodyPr/>
          <a:lstStyle/>
          <a:p>
            <a:pPr marL="0" indent="0">
              <a:buNone/>
            </a:pPr>
            <a:r>
              <a:rPr lang="ru-RU" dirty="0"/>
              <a:t>✅ Использовать </a:t>
            </a:r>
            <a:r>
              <a:rPr lang="ru-RU" b="1" dirty="0"/>
              <a:t>мощную мультимодальную модель</a:t>
            </a:r>
            <a:r>
              <a:rPr lang="ru-RU" dirty="0"/>
              <a:t> для генерации описаний.</a:t>
            </a:r>
          </a:p>
          <a:p>
            <a:pPr marL="0" indent="0">
              <a:buNone/>
            </a:pPr>
            <a:br>
              <a:rPr lang="ru-RU" dirty="0"/>
            </a:br>
            <a:r>
              <a:rPr lang="ru-RU" dirty="0"/>
              <a:t>✅ Усилить её дополнительными модулями:</a:t>
            </a:r>
          </a:p>
          <a:p>
            <a:pPr>
              <a:buFont typeface="Arial" panose="020B0604020202020204" pitchFamily="34" charset="0"/>
              <a:buChar char="•"/>
            </a:pPr>
            <a:r>
              <a:rPr lang="en-US" dirty="0"/>
              <a:t>People detection: </a:t>
            </a:r>
            <a:r>
              <a:rPr lang="ru-RU" dirty="0"/>
              <a:t>количество, возраст, пол</a:t>
            </a:r>
          </a:p>
          <a:p>
            <a:pPr>
              <a:buFont typeface="Arial" panose="020B0604020202020204" pitchFamily="34" charset="0"/>
              <a:buChar char="•"/>
            </a:pPr>
            <a:r>
              <a:rPr lang="en-US" dirty="0"/>
              <a:t>Interface elements detection: UI </a:t>
            </a:r>
            <a:r>
              <a:rPr lang="ru-RU" dirty="0"/>
              <a:t>объекты</a:t>
            </a:r>
          </a:p>
          <a:p>
            <a:pPr>
              <a:buFont typeface="Arial" panose="020B0604020202020204" pitchFamily="34" charset="0"/>
              <a:buChar char="•"/>
            </a:pPr>
            <a:r>
              <a:rPr lang="en-US" dirty="0"/>
              <a:t>Text recognition: </a:t>
            </a:r>
            <a:r>
              <a:rPr lang="ru-RU" dirty="0"/>
              <a:t>распознавание текста</a:t>
            </a:r>
          </a:p>
        </p:txBody>
      </p:sp>
    </p:spTree>
    <p:extLst>
      <p:ext uri="{BB962C8B-B14F-4D97-AF65-F5344CB8AC3E}">
        <p14:creationId xmlns:p14="http://schemas.microsoft.com/office/powerpoint/2010/main" val="1285827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52C0E07-3EFA-1D18-CF49-73079D6A5FDD}"/>
              </a:ext>
            </a:extLst>
          </p:cNvPr>
          <p:cNvSpPr>
            <a:spLocks noGrp="1"/>
          </p:cNvSpPr>
          <p:nvPr>
            <p:ph type="title"/>
          </p:nvPr>
        </p:nvSpPr>
        <p:spPr>
          <a:xfrm>
            <a:off x="839788" y="187325"/>
            <a:ext cx="3932237" cy="1600200"/>
          </a:xfrm>
        </p:spPr>
        <p:txBody>
          <a:bodyPr>
            <a:normAutofit/>
          </a:bodyPr>
          <a:lstStyle/>
          <a:p>
            <a:r>
              <a:rPr lang="ru-RU" dirty="0"/>
              <a:t>Изначальная</a:t>
            </a:r>
            <a:r>
              <a:rPr lang="en-US" dirty="0"/>
              <a:t> </a:t>
            </a:r>
            <a:r>
              <a:rPr lang="ru-RU" dirty="0"/>
              <a:t>идея архитектура и её компоненты</a:t>
            </a:r>
          </a:p>
        </p:txBody>
      </p:sp>
      <p:sp>
        <p:nvSpPr>
          <p:cNvPr id="4" name="Текст 3">
            <a:extLst>
              <a:ext uri="{FF2B5EF4-FFF2-40B4-BE49-F238E27FC236}">
                <a16:creationId xmlns:a16="http://schemas.microsoft.com/office/drawing/2014/main" id="{5DA35EB2-4656-5D88-0939-5963EF742816}"/>
              </a:ext>
            </a:extLst>
          </p:cNvPr>
          <p:cNvSpPr>
            <a:spLocks noGrp="1"/>
          </p:cNvSpPr>
          <p:nvPr>
            <p:ph type="body" sz="half" idx="2"/>
          </p:nvPr>
        </p:nvSpPr>
        <p:spPr/>
        <p:txBody>
          <a:bodyPr>
            <a:normAutofit/>
          </a:bodyPr>
          <a:lstStyle/>
          <a:p>
            <a:pPr marL="342900" indent="-342900">
              <a:buAutoNum type="arabicPeriod"/>
            </a:pPr>
            <a:r>
              <a:rPr lang="ru-RU" dirty="0"/>
              <a:t>Сервис детекции элементов интерфейса</a:t>
            </a:r>
          </a:p>
          <a:p>
            <a:pPr marL="342900" indent="-342900">
              <a:buAutoNum type="arabicPeriod"/>
            </a:pPr>
            <a:r>
              <a:rPr lang="ru-RU" dirty="0"/>
              <a:t>Сервис общего описания изображения</a:t>
            </a:r>
          </a:p>
          <a:p>
            <a:pPr marL="342900" indent="-342900">
              <a:buAutoNum type="arabicPeriod"/>
            </a:pPr>
            <a:r>
              <a:rPr lang="ru-RU" dirty="0"/>
              <a:t>Сервис детекции людей, их количества, возраста, пола</a:t>
            </a:r>
          </a:p>
          <a:p>
            <a:pPr marL="342900" indent="-342900">
              <a:buAutoNum type="arabicPeriod"/>
            </a:pPr>
            <a:r>
              <a:rPr lang="ru-RU" dirty="0"/>
              <a:t>Сервис распознавания текста</a:t>
            </a:r>
          </a:p>
          <a:p>
            <a:pPr marL="342900" indent="-342900">
              <a:buAutoNum type="arabicPeriod"/>
            </a:pPr>
            <a:r>
              <a:rPr lang="ru-RU" dirty="0"/>
              <a:t>Агрегатор ответов </a:t>
            </a:r>
          </a:p>
          <a:p>
            <a:pPr marL="342900" indent="-342900">
              <a:buAutoNum type="arabicPeriod"/>
            </a:pPr>
            <a:r>
              <a:rPr lang="en-US" dirty="0"/>
              <a:t>API LLM </a:t>
            </a:r>
            <a:r>
              <a:rPr lang="ru-RU" dirty="0"/>
              <a:t>для построения связного описания по агрегированному ответу</a:t>
            </a:r>
          </a:p>
          <a:p>
            <a:pPr marL="342900" indent="-342900">
              <a:buAutoNum type="arabicPeriod"/>
            </a:pPr>
            <a:r>
              <a:rPr lang="en-US" dirty="0"/>
              <a:t>Text to speech </a:t>
            </a:r>
            <a:r>
              <a:rPr lang="ru-RU" dirty="0"/>
              <a:t>модуль</a:t>
            </a:r>
          </a:p>
          <a:p>
            <a:endParaRPr lang="ru-RU" dirty="0"/>
          </a:p>
        </p:txBody>
      </p:sp>
      <p:pic>
        <p:nvPicPr>
          <p:cNvPr id="13" name="Объект 12">
            <a:extLst>
              <a:ext uri="{FF2B5EF4-FFF2-40B4-BE49-F238E27FC236}">
                <a16:creationId xmlns:a16="http://schemas.microsoft.com/office/drawing/2014/main" id="{671EE257-B85B-3C61-EBA9-AB1201528E26}"/>
              </a:ext>
            </a:extLst>
          </p:cNvPr>
          <p:cNvPicPr>
            <a:picLocks noGrp="1" noChangeAspect="1"/>
          </p:cNvPicPr>
          <p:nvPr>
            <p:ph idx="1"/>
          </p:nvPr>
        </p:nvPicPr>
        <p:blipFill>
          <a:blip r:embed="rId2"/>
          <a:stretch>
            <a:fillRect/>
          </a:stretch>
        </p:blipFill>
        <p:spPr>
          <a:xfrm>
            <a:off x="6096000" y="519562"/>
            <a:ext cx="4529231" cy="5818876"/>
          </a:xfrm>
        </p:spPr>
      </p:pic>
    </p:spTree>
    <p:extLst>
      <p:ext uri="{BB962C8B-B14F-4D97-AF65-F5344CB8AC3E}">
        <p14:creationId xmlns:p14="http://schemas.microsoft.com/office/powerpoint/2010/main" val="31741842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CD6E509-3257-45CF-07A9-E6702AA36832}"/>
              </a:ext>
            </a:extLst>
          </p:cNvPr>
          <p:cNvSpPr>
            <a:spLocks noGrp="1"/>
          </p:cNvSpPr>
          <p:nvPr>
            <p:ph type="title"/>
          </p:nvPr>
        </p:nvSpPr>
        <p:spPr/>
        <p:txBody>
          <a:bodyPr/>
          <a:lstStyle/>
          <a:p>
            <a:r>
              <a:rPr lang="ru-RU" dirty="0"/>
              <a:t>Распределение ролей</a:t>
            </a:r>
          </a:p>
        </p:txBody>
      </p:sp>
      <p:sp>
        <p:nvSpPr>
          <p:cNvPr id="4" name="Текст 3">
            <a:extLst>
              <a:ext uri="{FF2B5EF4-FFF2-40B4-BE49-F238E27FC236}">
                <a16:creationId xmlns:a16="http://schemas.microsoft.com/office/drawing/2014/main" id="{444C4F47-CBFF-8A59-EFD1-D60FDE20FBB3}"/>
              </a:ext>
            </a:extLst>
          </p:cNvPr>
          <p:cNvSpPr>
            <a:spLocks noGrp="1"/>
          </p:cNvSpPr>
          <p:nvPr>
            <p:ph type="body" sz="half" idx="2"/>
          </p:nvPr>
        </p:nvSpPr>
        <p:spPr/>
        <p:txBody>
          <a:bodyPr/>
          <a:lstStyle/>
          <a:p>
            <a:pPr marL="342900" indent="-342900">
              <a:buAutoNum type="arabicPeriod"/>
            </a:pPr>
            <a:r>
              <a:rPr lang="ru-RU" dirty="0"/>
              <a:t>Сервис детекции элементов интерфейса – Федотов Артём</a:t>
            </a:r>
          </a:p>
          <a:p>
            <a:pPr marL="342900" indent="-342900">
              <a:buAutoNum type="arabicPeriod"/>
            </a:pPr>
            <a:r>
              <a:rPr lang="ru-RU" dirty="0"/>
              <a:t>Сервис общего описания изображения</a:t>
            </a:r>
            <a:r>
              <a:rPr lang="en-US" dirty="0"/>
              <a:t>, Web app</a:t>
            </a:r>
            <a:r>
              <a:rPr lang="ru-RU" dirty="0"/>
              <a:t> – Соколов Егор</a:t>
            </a:r>
          </a:p>
          <a:p>
            <a:pPr marL="342900" indent="-342900">
              <a:buAutoNum type="arabicPeriod"/>
            </a:pPr>
            <a:r>
              <a:rPr lang="ru-RU" dirty="0"/>
              <a:t>Сервис детекции людей, их количества, возраста, пола – </a:t>
            </a:r>
            <a:r>
              <a:rPr lang="ru-RU" dirty="0" err="1"/>
              <a:t>Ожигова</a:t>
            </a:r>
            <a:r>
              <a:rPr lang="ru-RU" dirty="0"/>
              <a:t> Полина</a:t>
            </a:r>
          </a:p>
          <a:p>
            <a:pPr marL="342900" indent="-342900">
              <a:buAutoNum type="arabicPeriod"/>
            </a:pPr>
            <a:r>
              <a:rPr lang="ru-RU" dirty="0"/>
              <a:t>Сервис распознавания текста – Герасимов Илья</a:t>
            </a:r>
          </a:p>
          <a:p>
            <a:endParaRPr lang="ru-RU" dirty="0"/>
          </a:p>
        </p:txBody>
      </p:sp>
      <p:pic>
        <p:nvPicPr>
          <p:cNvPr id="5" name="Объект 12">
            <a:extLst>
              <a:ext uri="{FF2B5EF4-FFF2-40B4-BE49-F238E27FC236}">
                <a16:creationId xmlns:a16="http://schemas.microsoft.com/office/drawing/2014/main" id="{C1787909-F617-2BD3-FA16-ADE105C2F98F}"/>
              </a:ext>
            </a:extLst>
          </p:cNvPr>
          <p:cNvPicPr>
            <a:picLocks noGrp="1" noChangeAspect="1"/>
          </p:cNvPicPr>
          <p:nvPr>
            <p:ph idx="1"/>
          </p:nvPr>
        </p:nvPicPr>
        <p:blipFill>
          <a:blip r:embed="rId2"/>
          <a:stretch>
            <a:fillRect/>
          </a:stretch>
        </p:blipFill>
        <p:spPr>
          <a:xfrm>
            <a:off x="6372549" y="987425"/>
            <a:ext cx="3793477" cy="4873625"/>
          </a:xfrm>
        </p:spPr>
      </p:pic>
    </p:spTree>
    <p:extLst>
      <p:ext uri="{BB962C8B-B14F-4D97-AF65-F5344CB8AC3E}">
        <p14:creationId xmlns:p14="http://schemas.microsoft.com/office/powerpoint/2010/main" val="8313820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0774FF6-5638-3643-8CB7-03529A47DFF2}"/>
              </a:ext>
            </a:extLst>
          </p:cNvPr>
          <p:cNvSpPr>
            <a:spLocks noGrp="1"/>
          </p:cNvSpPr>
          <p:nvPr>
            <p:ph type="title"/>
          </p:nvPr>
        </p:nvSpPr>
        <p:spPr/>
        <p:txBody>
          <a:bodyPr/>
          <a:lstStyle/>
          <a:p>
            <a:r>
              <a:rPr lang="ru-RU" dirty="0">
                <a:hlinkClick r:id="rId2"/>
              </a:rPr>
              <a:t>Реализованная архитектура </a:t>
            </a:r>
            <a:r>
              <a:rPr lang="ru-RU" dirty="0"/>
              <a:t>автором презентации</a:t>
            </a:r>
          </a:p>
        </p:txBody>
      </p:sp>
      <p:sp>
        <p:nvSpPr>
          <p:cNvPr id="4" name="Текст 3">
            <a:extLst>
              <a:ext uri="{FF2B5EF4-FFF2-40B4-BE49-F238E27FC236}">
                <a16:creationId xmlns:a16="http://schemas.microsoft.com/office/drawing/2014/main" id="{98093330-D7D9-009B-949F-B68E850798BB}"/>
              </a:ext>
            </a:extLst>
          </p:cNvPr>
          <p:cNvSpPr>
            <a:spLocks noGrp="1"/>
          </p:cNvSpPr>
          <p:nvPr>
            <p:ph type="body" sz="half" idx="2"/>
          </p:nvPr>
        </p:nvSpPr>
        <p:spPr/>
        <p:txBody>
          <a:bodyPr/>
          <a:lstStyle/>
          <a:p>
            <a:pPr marL="342900" indent="-342900">
              <a:buAutoNum type="arabicPeriod"/>
            </a:pPr>
            <a:r>
              <a:rPr lang="en-US" dirty="0"/>
              <a:t>Web app </a:t>
            </a:r>
            <a:r>
              <a:rPr lang="ru-RU" dirty="0"/>
              <a:t>на </a:t>
            </a:r>
            <a:r>
              <a:rPr lang="en-US" dirty="0" err="1"/>
              <a:t>Streamlit</a:t>
            </a:r>
            <a:endParaRPr lang="en-US" dirty="0"/>
          </a:p>
          <a:p>
            <a:pPr marL="342900" indent="-342900">
              <a:buAutoNum type="arabicPeriod"/>
            </a:pPr>
            <a:r>
              <a:rPr lang="en-US" dirty="0"/>
              <a:t>API </a:t>
            </a:r>
            <a:r>
              <a:rPr lang="ru-RU" dirty="0"/>
              <a:t>для описания загруженного пользователем изображения с помощью </a:t>
            </a:r>
            <a:r>
              <a:rPr lang="en-US" dirty="0"/>
              <a:t>VLM </a:t>
            </a:r>
            <a:r>
              <a:rPr lang="ru-RU" dirty="0"/>
              <a:t>модели </a:t>
            </a:r>
            <a:r>
              <a:rPr lang="en-US" dirty="0"/>
              <a:t>Florence 2 Large</a:t>
            </a:r>
          </a:p>
          <a:p>
            <a:pPr marL="342900" indent="-342900">
              <a:buAutoNum type="arabicPeriod"/>
            </a:pPr>
            <a:r>
              <a:rPr lang="en-US" dirty="0"/>
              <a:t>API </a:t>
            </a:r>
            <a:r>
              <a:rPr lang="ru-RU" dirty="0"/>
              <a:t>для перевода полученного описания через </a:t>
            </a:r>
            <a:r>
              <a:rPr lang="en-US" dirty="0" err="1"/>
              <a:t>OpenRouter</a:t>
            </a:r>
            <a:endParaRPr lang="en-US" dirty="0"/>
          </a:p>
          <a:p>
            <a:pPr marL="342900" indent="-342900">
              <a:buAutoNum type="arabicPeriod"/>
            </a:pPr>
            <a:r>
              <a:rPr lang="en-US" dirty="0"/>
              <a:t>TTS API </a:t>
            </a:r>
            <a:r>
              <a:rPr lang="ru-RU" dirty="0"/>
              <a:t>через </a:t>
            </a:r>
            <a:r>
              <a:rPr lang="en-US" dirty="0"/>
              <a:t>EDGE TTS API</a:t>
            </a:r>
          </a:p>
        </p:txBody>
      </p:sp>
      <p:pic>
        <p:nvPicPr>
          <p:cNvPr id="10" name="Объект 9">
            <a:extLst>
              <a:ext uri="{FF2B5EF4-FFF2-40B4-BE49-F238E27FC236}">
                <a16:creationId xmlns:a16="http://schemas.microsoft.com/office/drawing/2014/main" id="{6F3E3B66-FBC6-7EEA-752D-87E6E9811E62}"/>
              </a:ext>
            </a:extLst>
          </p:cNvPr>
          <p:cNvPicPr>
            <a:picLocks noGrp="1" noChangeAspect="1"/>
          </p:cNvPicPr>
          <p:nvPr>
            <p:ph idx="1"/>
          </p:nvPr>
        </p:nvPicPr>
        <p:blipFill>
          <a:blip r:embed="rId3"/>
          <a:stretch>
            <a:fillRect/>
          </a:stretch>
        </p:blipFill>
        <p:spPr>
          <a:xfrm>
            <a:off x="6468795" y="987425"/>
            <a:ext cx="3600986" cy="4873625"/>
          </a:xfrm>
        </p:spPr>
      </p:pic>
    </p:spTree>
    <p:extLst>
      <p:ext uri="{BB962C8B-B14F-4D97-AF65-F5344CB8AC3E}">
        <p14:creationId xmlns:p14="http://schemas.microsoft.com/office/powerpoint/2010/main" val="19734778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0774FF6-5638-3643-8CB7-03529A47DFF2}"/>
              </a:ext>
            </a:extLst>
          </p:cNvPr>
          <p:cNvSpPr>
            <a:spLocks noGrp="1"/>
          </p:cNvSpPr>
          <p:nvPr>
            <p:ph type="title"/>
          </p:nvPr>
        </p:nvSpPr>
        <p:spPr/>
        <p:txBody>
          <a:bodyPr/>
          <a:lstStyle/>
          <a:p>
            <a:r>
              <a:rPr lang="ru-RU" dirty="0"/>
              <a:t>Реализованная архитектура автором презентации</a:t>
            </a:r>
          </a:p>
        </p:txBody>
      </p:sp>
      <p:sp>
        <p:nvSpPr>
          <p:cNvPr id="4" name="Текст 3">
            <a:extLst>
              <a:ext uri="{FF2B5EF4-FFF2-40B4-BE49-F238E27FC236}">
                <a16:creationId xmlns:a16="http://schemas.microsoft.com/office/drawing/2014/main" id="{98093330-D7D9-009B-949F-B68E850798BB}"/>
              </a:ext>
            </a:extLst>
          </p:cNvPr>
          <p:cNvSpPr>
            <a:spLocks noGrp="1"/>
          </p:cNvSpPr>
          <p:nvPr>
            <p:ph type="body" sz="half" idx="2"/>
          </p:nvPr>
        </p:nvSpPr>
        <p:spPr/>
        <p:txBody>
          <a:bodyPr/>
          <a:lstStyle/>
          <a:p>
            <a:pPr marL="342900" indent="-342900">
              <a:buAutoNum type="arabicPeriod"/>
            </a:pPr>
            <a:r>
              <a:rPr lang="en-US" dirty="0"/>
              <a:t>Web app </a:t>
            </a:r>
            <a:r>
              <a:rPr lang="ru-RU" dirty="0"/>
              <a:t>на </a:t>
            </a:r>
            <a:r>
              <a:rPr lang="en-US" dirty="0" err="1"/>
              <a:t>Streamlit</a:t>
            </a:r>
            <a:endParaRPr lang="en-US" dirty="0"/>
          </a:p>
        </p:txBody>
      </p:sp>
      <p:pic>
        <p:nvPicPr>
          <p:cNvPr id="7" name="Объект 6">
            <a:extLst>
              <a:ext uri="{FF2B5EF4-FFF2-40B4-BE49-F238E27FC236}">
                <a16:creationId xmlns:a16="http://schemas.microsoft.com/office/drawing/2014/main" id="{A055DCA0-1323-1DD2-3E1E-45B5708BAC71}"/>
              </a:ext>
            </a:extLst>
          </p:cNvPr>
          <p:cNvPicPr>
            <a:picLocks noGrp="1" noChangeAspect="1"/>
          </p:cNvPicPr>
          <p:nvPr>
            <p:ph idx="1"/>
          </p:nvPr>
        </p:nvPicPr>
        <p:blipFill>
          <a:blip r:embed="rId2"/>
          <a:stretch>
            <a:fillRect/>
          </a:stretch>
        </p:blipFill>
        <p:spPr>
          <a:xfrm>
            <a:off x="5602404" y="987425"/>
            <a:ext cx="5333767" cy="4873625"/>
          </a:xfrm>
        </p:spPr>
      </p:pic>
    </p:spTree>
    <p:extLst>
      <p:ext uri="{BB962C8B-B14F-4D97-AF65-F5344CB8AC3E}">
        <p14:creationId xmlns:p14="http://schemas.microsoft.com/office/powerpoint/2010/main" val="1240319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0774FF6-5638-3643-8CB7-03529A47DFF2}"/>
              </a:ext>
            </a:extLst>
          </p:cNvPr>
          <p:cNvSpPr>
            <a:spLocks noGrp="1"/>
          </p:cNvSpPr>
          <p:nvPr>
            <p:ph type="title"/>
          </p:nvPr>
        </p:nvSpPr>
        <p:spPr/>
        <p:txBody>
          <a:bodyPr/>
          <a:lstStyle/>
          <a:p>
            <a:r>
              <a:rPr lang="ru-RU" dirty="0"/>
              <a:t>Реализованная архитектура автором презентации</a:t>
            </a:r>
          </a:p>
        </p:txBody>
      </p:sp>
      <p:sp>
        <p:nvSpPr>
          <p:cNvPr id="4" name="Текст 3">
            <a:extLst>
              <a:ext uri="{FF2B5EF4-FFF2-40B4-BE49-F238E27FC236}">
                <a16:creationId xmlns:a16="http://schemas.microsoft.com/office/drawing/2014/main" id="{98093330-D7D9-009B-949F-B68E850798BB}"/>
              </a:ext>
            </a:extLst>
          </p:cNvPr>
          <p:cNvSpPr>
            <a:spLocks noGrp="1"/>
          </p:cNvSpPr>
          <p:nvPr>
            <p:ph type="body" sz="half" idx="2"/>
          </p:nvPr>
        </p:nvSpPr>
        <p:spPr/>
        <p:txBody>
          <a:bodyPr/>
          <a:lstStyle/>
          <a:p>
            <a:pPr marL="342900" indent="-342900">
              <a:buAutoNum type="arabicPeriod"/>
            </a:pPr>
            <a:r>
              <a:rPr lang="en-US" dirty="0"/>
              <a:t>Web app </a:t>
            </a:r>
            <a:r>
              <a:rPr lang="ru-RU" dirty="0"/>
              <a:t>на </a:t>
            </a:r>
            <a:r>
              <a:rPr lang="en-US" dirty="0" err="1"/>
              <a:t>Streamlit</a:t>
            </a:r>
            <a:endParaRPr lang="en-US" dirty="0"/>
          </a:p>
          <a:p>
            <a:pPr marL="342900" indent="-342900">
              <a:buAutoNum type="arabicPeriod"/>
            </a:pPr>
            <a:r>
              <a:rPr lang="en-US" dirty="0"/>
              <a:t>API </a:t>
            </a:r>
            <a:r>
              <a:rPr lang="ru-RU" dirty="0"/>
              <a:t>для описания загруженного пользователем изображения с помощью </a:t>
            </a:r>
            <a:r>
              <a:rPr lang="en-US" dirty="0"/>
              <a:t>VLM </a:t>
            </a:r>
            <a:r>
              <a:rPr lang="ru-RU" dirty="0"/>
              <a:t>модели </a:t>
            </a:r>
            <a:r>
              <a:rPr lang="en-US" dirty="0"/>
              <a:t>Florence 2 Large</a:t>
            </a:r>
          </a:p>
        </p:txBody>
      </p:sp>
      <p:pic>
        <p:nvPicPr>
          <p:cNvPr id="7" name="Объект 6">
            <a:extLst>
              <a:ext uri="{FF2B5EF4-FFF2-40B4-BE49-F238E27FC236}">
                <a16:creationId xmlns:a16="http://schemas.microsoft.com/office/drawing/2014/main" id="{7FB11E81-14E5-7788-3670-7A8C368DD722}"/>
              </a:ext>
            </a:extLst>
          </p:cNvPr>
          <p:cNvPicPr>
            <a:picLocks noGrp="1" noChangeAspect="1"/>
          </p:cNvPicPr>
          <p:nvPr>
            <p:ph idx="1"/>
          </p:nvPr>
        </p:nvPicPr>
        <p:blipFill>
          <a:blip r:embed="rId2"/>
          <a:stretch>
            <a:fillRect/>
          </a:stretch>
        </p:blipFill>
        <p:spPr>
          <a:xfrm>
            <a:off x="6830788" y="697682"/>
            <a:ext cx="3932236" cy="5462636"/>
          </a:xfrm>
        </p:spPr>
      </p:pic>
    </p:spTree>
    <p:extLst>
      <p:ext uri="{BB962C8B-B14F-4D97-AF65-F5344CB8AC3E}">
        <p14:creationId xmlns:p14="http://schemas.microsoft.com/office/powerpoint/2010/main" val="2436485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68B228D-B652-1E76-AEED-7EE15C973520}"/>
              </a:ext>
            </a:extLst>
          </p:cNvPr>
          <p:cNvSpPr>
            <a:spLocks noGrp="1"/>
          </p:cNvSpPr>
          <p:nvPr>
            <p:ph type="title"/>
          </p:nvPr>
        </p:nvSpPr>
        <p:spPr/>
        <p:txBody>
          <a:bodyPr/>
          <a:lstStyle/>
          <a:p>
            <a:r>
              <a:rPr lang="ru-RU" dirty="0"/>
              <a:t>Почему </a:t>
            </a:r>
            <a:r>
              <a:rPr lang="en-US" dirty="0"/>
              <a:t>Florence 2 Large?</a:t>
            </a:r>
            <a:endParaRPr lang="ru-RU" dirty="0"/>
          </a:p>
        </p:txBody>
      </p:sp>
      <p:sp>
        <p:nvSpPr>
          <p:cNvPr id="3" name="Объект 2">
            <a:extLst>
              <a:ext uri="{FF2B5EF4-FFF2-40B4-BE49-F238E27FC236}">
                <a16:creationId xmlns:a16="http://schemas.microsoft.com/office/drawing/2014/main" id="{BC60857B-C384-0F9B-E1FF-AB0A5137ABD9}"/>
              </a:ext>
            </a:extLst>
          </p:cNvPr>
          <p:cNvSpPr>
            <a:spLocks noGrp="1"/>
          </p:cNvSpPr>
          <p:nvPr>
            <p:ph idx="1"/>
          </p:nvPr>
        </p:nvSpPr>
        <p:spPr>
          <a:xfrm>
            <a:off x="5183188" y="987425"/>
            <a:ext cx="6172200" cy="5635959"/>
          </a:xfrm>
        </p:spPr>
        <p:txBody>
          <a:bodyPr>
            <a:normAutofit/>
          </a:bodyPr>
          <a:lstStyle/>
          <a:p>
            <a:pPr marL="0" indent="0">
              <a:buNone/>
            </a:pPr>
            <a:r>
              <a:rPr lang="ru-RU" sz="2400" dirty="0"/>
              <a:t>Из рассмотренных моделей:</a:t>
            </a:r>
          </a:p>
          <a:p>
            <a:r>
              <a:rPr lang="ru-RU" sz="2000" dirty="0"/>
              <a:t>Оказались слишком долгими в </a:t>
            </a:r>
            <a:r>
              <a:rPr lang="ru-RU" sz="2000" dirty="0" err="1"/>
              <a:t>инференсе</a:t>
            </a:r>
            <a:r>
              <a:rPr lang="ru-RU" sz="2000" dirty="0"/>
              <a:t>:</a:t>
            </a:r>
          </a:p>
          <a:p>
            <a:pPr>
              <a:buFont typeface="Wingdings" panose="05000000000000000000" pitchFamily="2" charset="2"/>
              <a:buChar char="Ø"/>
            </a:pPr>
            <a:r>
              <a:rPr lang="en-US" sz="1800" dirty="0"/>
              <a:t>BLIP2-OPT-2.7b (10 </a:t>
            </a:r>
            <a:r>
              <a:rPr lang="ru-RU" sz="1800" dirty="0"/>
              <a:t>секунд)</a:t>
            </a:r>
            <a:r>
              <a:rPr lang="en-US" sz="1800" dirty="0"/>
              <a:t>*</a:t>
            </a:r>
            <a:endParaRPr lang="ru-RU" sz="1800" dirty="0"/>
          </a:p>
          <a:p>
            <a:pPr>
              <a:buFont typeface="Wingdings" panose="05000000000000000000" pitchFamily="2" charset="2"/>
              <a:buChar char="Ø"/>
            </a:pPr>
            <a:r>
              <a:rPr lang="en-US" sz="1800" dirty="0"/>
              <a:t>Nanonets (15 </a:t>
            </a:r>
            <a:r>
              <a:rPr lang="ru-RU" sz="1800" dirty="0"/>
              <a:t>секунд на русском, 5 на английском)</a:t>
            </a:r>
            <a:r>
              <a:rPr lang="en-US" sz="1800" dirty="0"/>
              <a:t>*</a:t>
            </a:r>
            <a:endParaRPr lang="ru-RU" sz="1800" dirty="0"/>
          </a:p>
          <a:p>
            <a:pPr>
              <a:buFont typeface="Wingdings" panose="05000000000000000000" pitchFamily="2" charset="2"/>
              <a:buChar char="Ø"/>
            </a:pPr>
            <a:r>
              <a:rPr lang="en-US" sz="1800" b="0" i="0" dirty="0">
                <a:solidFill>
                  <a:srgbClr val="1F2328"/>
                </a:solidFill>
                <a:effectLst/>
                <a:latin typeface="-apple-system"/>
              </a:rPr>
              <a:t>instructblip-vicuna-7b</a:t>
            </a:r>
            <a:r>
              <a:rPr lang="ru-RU" sz="1800" b="0" i="0" dirty="0">
                <a:solidFill>
                  <a:srgbClr val="1F2328"/>
                </a:solidFill>
                <a:effectLst/>
                <a:latin typeface="-apple-system"/>
              </a:rPr>
              <a:t> (18 секунд)</a:t>
            </a:r>
            <a:r>
              <a:rPr lang="en-US" sz="1800" b="0" i="0" dirty="0">
                <a:solidFill>
                  <a:srgbClr val="1F2328"/>
                </a:solidFill>
                <a:effectLst/>
                <a:latin typeface="-apple-system"/>
              </a:rPr>
              <a:t>*</a:t>
            </a:r>
            <a:endParaRPr lang="ru-RU" sz="1800" dirty="0"/>
          </a:p>
          <a:p>
            <a:pPr>
              <a:buFont typeface="Wingdings" panose="05000000000000000000" pitchFamily="2" charset="2"/>
              <a:buChar char="Ø"/>
            </a:pPr>
            <a:endParaRPr lang="ru-RU" sz="2400" dirty="0"/>
          </a:p>
          <a:p>
            <a:r>
              <a:rPr lang="ru-RU" sz="2000" dirty="0"/>
              <a:t>Выдавали слишком краткое описание:</a:t>
            </a:r>
          </a:p>
          <a:p>
            <a:pPr>
              <a:buFont typeface="Wingdings" panose="05000000000000000000" pitchFamily="2" charset="2"/>
              <a:buChar char="Ø"/>
            </a:pPr>
            <a:r>
              <a:rPr lang="en-US" sz="1800" dirty="0"/>
              <a:t>GIT large</a:t>
            </a:r>
            <a:endParaRPr lang="ru-RU" sz="1800" dirty="0"/>
          </a:p>
          <a:p>
            <a:pPr>
              <a:buFont typeface="Wingdings" panose="05000000000000000000" pitchFamily="2" charset="2"/>
              <a:buChar char="Ø"/>
            </a:pPr>
            <a:endParaRPr lang="ru-RU" sz="2400" dirty="0"/>
          </a:p>
          <a:p>
            <a:pPr>
              <a:buFont typeface="Wingdings" panose="05000000000000000000" pitchFamily="2" charset="2"/>
              <a:buChar char="Ø"/>
            </a:pPr>
            <a:endParaRPr lang="ru-RU" sz="2400" dirty="0"/>
          </a:p>
          <a:p>
            <a:pPr marL="0" indent="0">
              <a:buNone/>
            </a:pPr>
            <a:r>
              <a:rPr lang="ru-RU" sz="1200" dirty="0"/>
              <a:t>*время </a:t>
            </a:r>
            <a:r>
              <a:rPr lang="ru-RU" sz="1200" dirty="0" err="1"/>
              <a:t>инференса</a:t>
            </a:r>
            <a:r>
              <a:rPr lang="ru-RU" sz="1200" dirty="0"/>
              <a:t> замерялось на </a:t>
            </a:r>
            <a:r>
              <a:rPr lang="en-US" sz="1200" dirty="0"/>
              <a:t>Kaggle notebook </a:t>
            </a:r>
            <a:r>
              <a:rPr lang="ru-RU" sz="1200" dirty="0"/>
              <a:t>с </a:t>
            </a:r>
            <a:r>
              <a:rPr lang="en-US" sz="1200" dirty="0"/>
              <a:t>Tesla P100</a:t>
            </a:r>
            <a:endParaRPr lang="ru-RU" sz="2000" dirty="0"/>
          </a:p>
        </p:txBody>
      </p:sp>
      <p:sp>
        <p:nvSpPr>
          <p:cNvPr id="4" name="Текст 3">
            <a:extLst>
              <a:ext uri="{FF2B5EF4-FFF2-40B4-BE49-F238E27FC236}">
                <a16:creationId xmlns:a16="http://schemas.microsoft.com/office/drawing/2014/main" id="{F63A1171-AAC6-FDE5-86D4-904A2BD80ACE}"/>
              </a:ext>
            </a:extLst>
          </p:cNvPr>
          <p:cNvSpPr>
            <a:spLocks noGrp="1"/>
          </p:cNvSpPr>
          <p:nvPr>
            <p:ph type="body" sz="half" idx="2"/>
          </p:nvPr>
        </p:nvSpPr>
        <p:spPr/>
        <p:txBody>
          <a:bodyPr/>
          <a:lstStyle/>
          <a:p>
            <a:r>
              <a:rPr lang="ru-RU" dirty="0"/>
              <a:t>Были рассмотрены следующие модели:</a:t>
            </a:r>
          </a:p>
          <a:p>
            <a:pPr marL="342900" indent="-342900">
              <a:buAutoNum type="arabicPeriod"/>
            </a:pPr>
            <a:r>
              <a:rPr lang="en-US" b="0" i="0" dirty="0">
                <a:solidFill>
                  <a:srgbClr val="1F2328"/>
                </a:solidFill>
                <a:effectLst/>
                <a:latin typeface="-apple-system"/>
              </a:rPr>
              <a:t>BLIP2-OPT-2.7b, </a:t>
            </a:r>
            <a:endParaRPr lang="ru-RU" b="0" i="0" dirty="0">
              <a:solidFill>
                <a:srgbClr val="1F2328"/>
              </a:solidFill>
              <a:effectLst/>
              <a:latin typeface="-apple-system"/>
            </a:endParaRPr>
          </a:p>
          <a:p>
            <a:pPr marL="342900" indent="-342900">
              <a:buAutoNum type="arabicPeriod"/>
            </a:pPr>
            <a:r>
              <a:rPr lang="en-US" b="0" i="0" dirty="0">
                <a:solidFill>
                  <a:srgbClr val="1F2328"/>
                </a:solidFill>
                <a:effectLst/>
                <a:latin typeface="-apple-system"/>
              </a:rPr>
              <a:t>BLIP large (0.47b)</a:t>
            </a:r>
            <a:endParaRPr lang="ru-RU" b="0" i="0" dirty="0">
              <a:solidFill>
                <a:srgbClr val="1F2328"/>
              </a:solidFill>
              <a:effectLst/>
              <a:latin typeface="-apple-system"/>
            </a:endParaRPr>
          </a:p>
          <a:p>
            <a:pPr marL="342900" indent="-342900">
              <a:buAutoNum type="arabicPeriod"/>
            </a:pPr>
            <a:r>
              <a:rPr lang="en-US" b="0" i="0" dirty="0">
                <a:solidFill>
                  <a:srgbClr val="1F2328"/>
                </a:solidFill>
                <a:effectLst/>
                <a:latin typeface="-apple-system"/>
              </a:rPr>
              <a:t>Florence 2 large (0.77b)</a:t>
            </a:r>
          </a:p>
          <a:p>
            <a:pPr marL="342900" indent="-342900">
              <a:buAutoNum type="arabicPeriod"/>
            </a:pPr>
            <a:r>
              <a:rPr lang="en-US" b="0" i="0" dirty="0">
                <a:solidFill>
                  <a:srgbClr val="1F2328"/>
                </a:solidFill>
                <a:effectLst/>
                <a:latin typeface="-apple-system"/>
              </a:rPr>
              <a:t>GIT large</a:t>
            </a:r>
          </a:p>
          <a:p>
            <a:pPr marL="342900" indent="-342900">
              <a:buAutoNum type="arabicPeriod"/>
            </a:pPr>
            <a:r>
              <a:rPr lang="en-US" b="0" i="0" dirty="0">
                <a:solidFill>
                  <a:srgbClr val="1F2328"/>
                </a:solidFill>
                <a:effectLst/>
                <a:latin typeface="-apple-system"/>
              </a:rPr>
              <a:t>instructblip-vicuna-7b </a:t>
            </a:r>
            <a:r>
              <a:rPr lang="ru-RU" b="0" i="0" dirty="0">
                <a:solidFill>
                  <a:srgbClr val="1F2328"/>
                </a:solidFill>
                <a:effectLst/>
                <a:latin typeface="-apple-system"/>
              </a:rPr>
              <a:t>квантованная</a:t>
            </a:r>
            <a:endParaRPr lang="en-US" b="0" i="0" dirty="0">
              <a:solidFill>
                <a:srgbClr val="1F2328"/>
              </a:solidFill>
              <a:effectLst/>
              <a:latin typeface="-apple-system"/>
            </a:endParaRPr>
          </a:p>
          <a:p>
            <a:pPr marL="342900" indent="-342900">
              <a:buAutoNum type="arabicPeriod"/>
            </a:pPr>
            <a:r>
              <a:rPr lang="en-US" b="0" i="0" dirty="0">
                <a:solidFill>
                  <a:srgbClr val="1F2328"/>
                </a:solidFill>
                <a:effectLst/>
                <a:latin typeface="-apple-system"/>
              </a:rPr>
              <a:t>Nanonets</a:t>
            </a:r>
            <a:endParaRPr lang="ru-RU" dirty="0"/>
          </a:p>
        </p:txBody>
      </p:sp>
    </p:spTree>
    <p:extLst>
      <p:ext uri="{BB962C8B-B14F-4D97-AF65-F5344CB8AC3E}">
        <p14:creationId xmlns:p14="http://schemas.microsoft.com/office/powerpoint/2010/main" val="2153056022"/>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Стандартная">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319</TotalTime>
  <Words>1531</Words>
  <Application>Microsoft Office PowerPoint</Application>
  <PresentationFormat>Широкоэкранный</PresentationFormat>
  <Paragraphs>224</Paragraphs>
  <Slides>25</Slides>
  <Notes>0</Notes>
  <HiddenSlides>0</HiddenSlides>
  <MMClips>1</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25</vt:i4>
      </vt:variant>
    </vt:vector>
  </HeadingPairs>
  <TitlesOfParts>
    <vt:vector size="33" baseType="lpstr">
      <vt:lpstr>-apple-system</vt:lpstr>
      <vt:lpstr>Aptos</vt:lpstr>
      <vt:lpstr>Aptos Display</vt:lpstr>
      <vt:lpstr>Arial</vt:lpstr>
      <vt:lpstr>inherit</vt:lpstr>
      <vt:lpstr>vk-sans-display</vt:lpstr>
      <vt:lpstr>Wingdings</vt:lpstr>
      <vt:lpstr>Тема Office</vt:lpstr>
      <vt:lpstr>Генерация описаний изображений для слабовидящих пользователей</vt:lpstr>
      <vt:lpstr>Цель проекта</vt:lpstr>
      <vt:lpstr>Подход и решение</vt:lpstr>
      <vt:lpstr>Изначальная идея архитектура и её компоненты</vt:lpstr>
      <vt:lpstr>Распределение ролей</vt:lpstr>
      <vt:lpstr>Реализованная архитектура автором презентации</vt:lpstr>
      <vt:lpstr>Реализованная архитектура автором презентации</vt:lpstr>
      <vt:lpstr>Реализованная архитектура автором презентации</vt:lpstr>
      <vt:lpstr>Почему Florence 2 Large?</vt:lpstr>
      <vt:lpstr>Почему Florence 2 Large?</vt:lpstr>
      <vt:lpstr>Почему Florence 2 Large?</vt:lpstr>
      <vt:lpstr>Florence 2 Large?</vt:lpstr>
      <vt:lpstr>Как справиться с недостатками?</vt:lpstr>
      <vt:lpstr>Возможные уязвимости выбранной модели Florence-2-large</vt:lpstr>
      <vt:lpstr>Возможные уязвимости выбранной модели Florence-2-large</vt:lpstr>
      <vt:lpstr>Выводы по уязвимостям</vt:lpstr>
      <vt:lpstr>Уязвимость: однородное шумное изображение</vt:lpstr>
      <vt:lpstr>Уязвимость: однородное шумное изображение</vt:lpstr>
      <vt:lpstr>Уязвимость: шумные изображения</vt:lpstr>
      <vt:lpstr>Уязвимость: шумные изображения</vt:lpstr>
      <vt:lpstr>Уязвимость: шумные изображения</vt:lpstr>
      <vt:lpstr>Реализованная архитектура автором презентации</vt:lpstr>
      <vt:lpstr>Реализованная архитектура автором презентации</vt:lpstr>
      <vt:lpstr>Демонстрация работы</vt:lpstr>
      <vt:lpstr>Спасибо за внимание!</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Соколов Егор</dc:creator>
  <cp:lastModifiedBy>Соколов Егор</cp:lastModifiedBy>
  <cp:revision>6</cp:revision>
  <dcterms:created xsi:type="dcterms:W3CDTF">2025-06-29T00:39:32Z</dcterms:created>
  <dcterms:modified xsi:type="dcterms:W3CDTF">2025-06-29T05:58:48Z</dcterms:modified>
</cp:coreProperties>
</file>

<file path=docProps/thumbnail.jpeg>
</file>